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256" r:id="rId2"/>
    <p:sldId id="308" r:id="rId3"/>
    <p:sldId id="340" r:id="rId4"/>
    <p:sldId id="341" r:id="rId5"/>
    <p:sldId id="347" r:id="rId6"/>
    <p:sldId id="357" r:id="rId7"/>
    <p:sldId id="358" r:id="rId8"/>
    <p:sldId id="359" r:id="rId9"/>
    <p:sldId id="361" r:id="rId10"/>
    <p:sldId id="360" r:id="rId11"/>
    <p:sldId id="348" r:id="rId12"/>
    <p:sldId id="349" r:id="rId13"/>
    <p:sldId id="350" r:id="rId14"/>
    <p:sldId id="344" r:id="rId15"/>
    <p:sldId id="351" r:id="rId16"/>
    <p:sldId id="345" r:id="rId17"/>
    <p:sldId id="343" r:id="rId18"/>
    <p:sldId id="352" r:id="rId19"/>
    <p:sldId id="346" r:id="rId20"/>
    <p:sldId id="353" r:id="rId21"/>
    <p:sldId id="356" r:id="rId22"/>
    <p:sldId id="363" r:id="rId23"/>
    <p:sldId id="364" r:id="rId24"/>
  </p:sldIdLst>
  <p:sldSz cx="9144000" cy="6858000" type="screen4x3"/>
  <p:notesSz cx="6797675"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useTimings="0">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2B3C"/>
    <a:srgbClr val="990033"/>
    <a:srgbClr val="EF2D49"/>
    <a:srgbClr val="FFE6B9"/>
    <a:srgbClr val="FFCB6D"/>
    <a:srgbClr val="DFD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86" autoAdjust="0"/>
    <p:restoredTop sz="94189" autoAdjust="0"/>
  </p:normalViewPr>
  <p:slideViewPr>
    <p:cSldViewPr>
      <p:cViewPr>
        <p:scale>
          <a:sx n="114" d="100"/>
          <a:sy n="114" d="100"/>
        </p:scale>
        <p:origin x="715" y="6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657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0444" y="0"/>
            <a:ext cx="2945659" cy="496571"/>
          </a:xfrm>
          <a:prstGeom prst="rect">
            <a:avLst/>
          </a:prstGeom>
        </p:spPr>
        <p:txBody>
          <a:bodyPr vert="horz" lIns="91440" tIns="45720" rIns="91440" bIns="45720" rtlCol="0"/>
          <a:lstStyle>
            <a:lvl1pPr algn="r">
              <a:defRPr sz="1200"/>
            </a:lvl1pPr>
          </a:lstStyle>
          <a:p>
            <a:fld id="{1028290D-17A8-4FFA-89D9-58CA4207582B}" type="datetimeFigureOut">
              <a:rPr lang="it-IT" smtClean="0"/>
              <a:pPr/>
              <a:t>16/02/2018</a:t>
            </a:fld>
            <a:endParaRPr lang="it-IT"/>
          </a:p>
        </p:txBody>
      </p:sp>
      <p:sp>
        <p:nvSpPr>
          <p:cNvPr id="4" name="Segnaposto piè di pagina 3"/>
          <p:cNvSpPr>
            <a:spLocks noGrp="1"/>
          </p:cNvSpPr>
          <p:nvPr>
            <p:ph type="ftr" sz="quarter" idx="2"/>
          </p:nvPr>
        </p:nvSpPr>
        <p:spPr>
          <a:xfrm>
            <a:off x="1" y="9433107"/>
            <a:ext cx="2945659" cy="49657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0444" y="9433107"/>
            <a:ext cx="2945659" cy="496571"/>
          </a:xfrm>
          <a:prstGeom prst="rect">
            <a:avLst/>
          </a:prstGeom>
        </p:spPr>
        <p:txBody>
          <a:bodyPr vert="horz" lIns="91440" tIns="45720" rIns="91440" bIns="45720" rtlCol="0" anchor="b"/>
          <a:lstStyle>
            <a:lvl1pPr algn="r">
              <a:defRPr sz="1200"/>
            </a:lvl1pPr>
          </a:lstStyle>
          <a:p>
            <a:fld id="{95032878-4E0C-4972-983B-574FE68085E0}" type="slidenum">
              <a:rPr lang="it-IT" smtClean="0"/>
              <a:pPr/>
              <a:t>‹N›</a:t>
            </a:fld>
            <a:endParaRPr lang="it-IT"/>
          </a:p>
        </p:txBody>
      </p:sp>
    </p:spTree>
    <p:extLst>
      <p:ext uri="{BB962C8B-B14F-4D97-AF65-F5344CB8AC3E}">
        <p14:creationId xmlns:p14="http://schemas.microsoft.com/office/powerpoint/2010/main" val="130880809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6571"/>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6571"/>
          </a:xfrm>
          <a:prstGeom prst="rect">
            <a:avLst/>
          </a:prstGeom>
        </p:spPr>
        <p:txBody>
          <a:bodyPr vert="horz" lIns="91440" tIns="45720" rIns="91440" bIns="45720" rtlCol="0"/>
          <a:lstStyle>
            <a:lvl1pPr algn="r">
              <a:defRPr sz="1200"/>
            </a:lvl1pPr>
          </a:lstStyle>
          <a:p>
            <a:fld id="{A652FC95-9C8E-44A1-B5A6-E127247E0A2B}" type="datetimeFigureOut">
              <a:rPr lang="it-IT" smtClean="0"/>
              <a:pPr/>
              <a:t>16/02/2018</a:t>
            </a:fld>
            <a:endParaRPr lang="it-IT"/>
          </a:p>
        </p:txBody>
      </p:sp>
      <p:sp>
        <p:nvSpPr>
          <p:cNvPr id="4" name="Segnaposto immagine diapositiva 3"/>
          <p:cNvSpPr>
            <a:spLocks noGrp="1" noRot="1" noChangeAspect="1"/>
          </p:cNvSpPr>
          <p:nvPr>
            <p:ph type="sldImg" idx="2"/>
          </p:nvPr>
        </p:nvSpPr>
        <p:spPr>
          <a:xfrm>
            <a:off x="917575" y="746125"/>
            <a:ext cx="4962525" cy="3722688"/>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17416"/>
            <a:ext cx="5438140" cy="4469131"/>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1" y="9433107"/>
            <a:ext cx="2945659" cy="49657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33107"/>
            <a:ext cx="2945659" cy="496571"/>
          </a:xfrm>
          <a:prstGeom prst="rect">
            <a:avLst/>
          </a:prstGeom>
        </p:spPr>
        <p:txBody>
          <a:bodyPr vert="horz" lIns="91440" tIns="45720" rIns="91440" bIns="45720" rtlCol="0" anchor="b"/>
          <a:lstStyle>
            <a:lvl1pPr algn="r">
              <a:defRPr sz="1200"/>
            </a:lvl1pPr>
          </a:lstStyle>
          <a:p>
            <a:fld id="{E8A71DEA-8714-4571-BE21-350DBB3CD1CD}" type="slidenum">
              <a:rPr lang="it-IT" smtClean="0"/>
              <a:pPr/>
              <a:t>‹N›</a:t>
            </a:fld>
            <a:endParaRPr lang="it-IT"/>
          </a:p>
        </p:txBody>
      </p:sp>
    </p:spTree>
    <p:extLst>
      <p:ext uri="{BB962C8B-B14F-4D97-AF65-F5344CB8AC3E}">
        <p14:creationId xmlns:p14="http://schemas.microsoft.com/office/powerpoint/2010/main" val="21954998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3D8757C9-F51B-4C51-B5BD-2379F61F8740}" type="datetimeFigureOut">
              <a:rPr lang="it-IT" smtClean="0"/>
              <a:pPr/>
              <a:t>16/02/2018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26B9A24C-6547-4AB3-88F1-BBEA01814F7B}"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8757C9-F51B-4C51-B5BD-2379F61F8740}" type="datetimeFigureOut">
              <a:rPr lang="it-IT" smtClean="0"/>
              <a:pPr/>
              <a:t>16/02/2018</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9A24C-6547-4AB3-88F1-BBEA01814F7B}"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28288" y="620688"/>
            <a:ext cx="7804151" cy="28986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241" y="3861049"/>
            <a:ext cx="3430243" cy="10081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2226485" y="5157192"/>
            <a:ext cx="5112567" cy="461665"/>
          </a:xfrm>
          <a:prstGeom prst="rect">
            <a:avLst/>
          </a:prstGeom>
        </p:spPr>
        <p:txBody>
          <a:bodyPr wrap="square">
            <a:spAutoFit/>
          </a:bodyPr>
          <a:lstStyle/>
          <a:p>
            <a:r>
              <a:rPr lang="it-IT" sz="2400" b="1" dirty="0" smtClean="0">
                <a:solidFill>
                  <a:srgbClr val="FF0000"/>
                </a:solidFill>
              </a:rPr>
              <a:t>ASPETTI AMMINISTRATIVO CONTABILI</a:t>
            </a:r>
            <a:endParaRPr lang="it-IT" sz="2400" dirty="0">
              <a:solidFill>
                <a:srgbClr val="FF0000"/>
              </a:solidFill>
            </a:endParaRPr>
          </a:p>
        </p:txBody>
      </p:sp>
      <p:sp>
        <p:nvSpPr>
          <p:cNvPr id="6" name="Rettangolo 5"/>
          <p:cNvSpPr/>
          <p:nvPr/>
        </p:nvSpPr>
        <p:spPr>
          <a:xfrm>
            <a:off x="2887328"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92500" lnSpcReduction="20000"/>
          </a:bodyPr>
          <a:lstStyle/>
          <a:p>
            <a:pPr marL="0" indent="0" algn="just">
              <a:buNone/>
            </a:pPr>
            <a:r>
              <a:rPr lang="it-IT" sz="2400" dirty="0">
                <a:latin typeface="Berlin Sans FB" panose="020E0602020502020306" pitchFamily="34" charset="0"/>
              </a:rPr>
              <a:t>A.2 – Personale non dipendente</a:t>
            </a:r>
          </a:p>
          <a:p>
            <a:pPr marL="0" indent="0" algn="just">
              <a:buNone/>
            </a:pPr>
            <a:r>
              <a:rPr lang="it-IT" sz="2400" dirty="0">
                <a:latin typeface="Berlin Sans FB" panose="020E0602020502020306" pitchFamily="34" charset="0"/>
              </a:rPr>
              <a:t>A.2.1 - personale appositamente da reclutare sul PRIN</a:t>
            </a:r>
          </a:p>
          <a:p>
            <a:pPr marL="0" indent="0" algn="just">
              <a:buNone/>
            </a:pPr>
            <a:r>
              <a:rPr lang="it-IT" sz="2400" dirty="0"/>
              <a:t>Questa voce potrà comprendere il </a:t>
            </a:r>
            <a:r>
              <a:rPr lang="it-IT" sz="2400" b="1" dirty="0"/>
              <a:t>personale</a:t>
            </a:r>
            <a:r>
              <a:rPr lang="it-IT" sz="2400" dirty="0"/>
              <a:t> c</a:t>
            </a:r>
            <a:r>
              <a:rPr lang="it-IT" sz="2400" b="1" dirty="0"/>
              <a:t>h</a:t>
            </a:r>
            <a:r>
              <a:rPr lang="it-IT" sz="2400" dirty="0"/>
              <a:t>e (esclusivamente e direttamente con l’ateneo/ente sede dell’unità di ricerca) </a:t>
            </a:r>
            <a:r>
              <a:rPr lang="it-IT" sz="2400" b="1" dirty="0"/>
              <a:t>risulti titolare di contratti a tempo determinato, RTD, assegni di ricerca, borse di dottorato attivati appositamente per le esigenze del progetto</a:t>
            </a:r>
            <a:r>
              <a:rPr lang="it-IT" sz="2400" dirty="0"/>
              <a:t>. In sede di rendicontazione saranno ritenuti ammissibili i soli costi sostenuti fino alla scadenza temporale del progetto stesso </a:t>
            </a:r>
          </a:p>
          <a:p>
            <a:pPr marL="0" indent="0">
              <a:buNone/>
            </a:pPr>
            <a:r>
              <a:rPr lang="it-IT" sz="2400" dirty="0"/>
              <a:t>vige sempre la </a:t>
            </a:r>
            <a:r>
              <a:rPr lang="it-IT" sz="2400" b="1" dirty="0"/>
              <a:t>regola del Full Time </a:t>
            </a:r>
            <a:r>
              <a:rPr lang="it-IT" sz="2400" b="1" dirty="0" err="1"/>
              <a:t>Equivalent</a:t>
            </a:r>
            <a:r>
              <a:rPr lang="it-IT" sz="2400" b="1" dirty="0"/>
              <a:t> - FTE</a:t>
            </a:r>
            <a:r>
              <a:rPr lang="it-IT" sz="2400" b="1" dirty="0" smtClean="0"/>
              <a:t>: Costo </a:t>
            </a:r>
            <a:r>
              <a:rPr lang="it-IT" sz="2400" b="1" dirty="0" err="1"/>
              <a:t>eff</a:t>
            </a:r>
            <a:r>
              <a:rPr lang="it-IT" sz="2400" b="1" dirty="0"/>
              <a:t>. Annuo/12 * mesi di ricerca</a:t>
            </a:r>
          </a:p>
          <a:p>
            <a:pPr marL="0" indent="0">
              <a:buNone/>
            </a:pPr>
            <a:r>
              <a:rPr lang="it-IT" sz="2400" dirty="0"/>
              <a:t>L’argomento è stato oggetto delle seguenti FAQ:</a:t>
            </a:r>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236101"/>
            <a:ext cx="8208911"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40643422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691970"/>
          </a:xfrm>
          <a:solidFill>
            <a:schemeClr val="bg1">
              <a:lumMod val="95000"/>
            </a:schemeClr>
          </a:solidFill>
          <a:ln>
            <a:solidFill>
              <a:schemeClr val="bg1">
                <a:lumMod val="85000"/>
              </a:schemeClr>
            </a:solidFill>
          </a:ln>
        </p:spPr>
        <p:txBody>
          <a:bodyPr>
            <a:normAutofit fontScale="62500" lnSpcReduction="20000"/>
          </a:bodyPr>
          <a:lstStyle/>
          <a:p>
            <a:pPr marL="0" indent="0" algn="just">
              <a:buNone/>
            </a:pPr>
            <a:r>
              <a:rPr lang="it-IT" sz="2400" dirty="0">
                <a:latin typeface="Berlin Sans FB" panose="020E0602020502020306" pitchFamily="34" charset="0"/>
              </a:rPr>
              <a:t>A.2 – Personale non dipendente</a:t>
            </a:r>
          </a:p>
          <a:p>
            <a:pPr marL="0" indent="0" algn="just">
              <a:buNone/>
            </a:pPr>
            <a:r>
              <a:rPr lang="it-IT" sz="2400" b="1" dirty="0"/>
              <a:t>A.2.2 - altro personale (acquisito con altri fondi ) </a:t>
            </a:r>
          </a:p>
          <a:p>
            <a:pPr marL="0" indent="0">
              <a:buNone/>
            </a:pPr>
            <a:endParaRPr lang="it-IT" sz="3600" b="1" dirty="0" smtClean="0"/>
          </a:p>
          <a:p>
            <a:pPr marL="0" indent="0">
              <a:buNone/>
            </a:pPr>
            <a:r>
              <a:rPr lang="it-IT" sz="3600" b="1" dirty="0" smtClean="0"/>
              <a:t>FAQ </a:t>
            </a:r>
            <a:r>
              <a:rPr lang="it-IT" sz="3600" b="1" dirty="0"/>
              <a:t>MIUR</a:t>
            </a:r>
          </a:p>
          <a:p>
            <a:pPr marL="0" indent="0">
              <a:buNone/>
            </a:pPr>
            <a:r>
              <a:rPr lang="it-IT" sz="2400" dirty="0">
                <a:solidFill>
                  <a:srgbClr val="222222"/>
                </a:solidFill>
                <a:latin typeface="arial"/>
              </a:rPr>
              <a:t> Personale a contratto </a:t>
            </a:r>
            <a:r>
              <a:rPr lang="it-IT" sz="2400" b="1" dirty="0">
                <a:solidFill>
                  <a:srgbClr val="222222"/>
                </a:solidFill>
                <a:latin typeface="arial"/>
              </a:rPr>
              <a:t>(RTD, Assegni di ricerca, Borse </a:t>
            </a:r>
            <a:r>
              <a:rPr lang="it-IT" sz="2400" b="1" dirty="0" err="1">
                <a:solidFill>
                  <a:srgbClr val="222222"/>
                </a:solidFill>
                <a:latin typeface="arial"/>
              </a:rPr>
              <a:t>PhD</a:t>
            </a:r>
            <a:r>
              <a:rPr lang="it-IT" sz="2400" b="1" dirty="0">
                <a:solidFill>
                  <a:srgbClr val="222222"/>
                </a:solidFill>
                <a:latin typeface="arial"/>
              </a:rPr>
              <a:t>) acquisito con fondi propri dell'ateneo/ente:</a:t>
            </a:r>
            <a:endParaRPr lang="it-IT" sz="2400" dirty="0">
              <a:solidFill>
                <a:srgbClr val="222222"/>
              </a:solidFill>
              <a:latin typeface="arial"/>
            </a:endParaRPr>
          </a:p>
          <a:p>
            <a:pPr marL="0" indent="0">
              <a:buNone/>
            </a:pPr>
            <a:r>
              <a:rPr lang="it-IT" sz="2400" b="1" dirty="0"/>
              <a:t>- </a:t>
            </a:r>
            <a:r>
              <a:rPr lang="it-IT" sz="2400" dirty="0"/>
              <a:t>non potranno essere previsti costi a carico del progetto in termini di valorizzazione dei mesi persona; potrà però essere esposto l’eventuale impegno temporale riportando il nominativo e l'impegno temporale nella </a:t>
            </a:r>
            <a:r>
              <a:rPr lang="it-IT" sz="2400" u="sng" dirty="0"/>
              <a:t>tabella 7 parte B2 del modello di domanda</a:t>
            </a:r>
            <a:r>
              <a:rPr lang="it-IT" sz="2400" dirty="0"/>
              <a:t>: (l'inserimento </a:t>
            </a:r>
            <a:r>
              <a:rPr lang="it-IT" sz="2400" b="1" dirty="0"/>
              <a:t>non incide sul cofinanziamento A.1</a:t>
            </a:r>
            <a:r>
              <a:rPr lang="it-IT" sz="2400" dirty="0"/>
              <a:t>)    </a:t>
            </a:r>
          </a:p>
          <a:p>
            <a:pPr marL="0" indent="0">
              <a:buNone/>
            </a:pPr>
            <a:r>
              <a:rPr lang="it-IT" sz="2400" b="1" dirty="0"/>
              <a:t>- </a:t>
            </a:r>
            <a:r>
              <a:rPr lang="it-IT" sz="2400" dirty="0"/>
              <a:t>esiste la possibilità di prolungare il contratto a valere sul progetto PRIN, </a:t>
            </a:r>
            <a:r>
              <a:rPr lang="it-IT" sz="2400" u="sng" dirty="0"/>
              <a:t>una volta </a:t>
            </a:r>
            <a:r>
              <a:rPr lang="it-IT" sz="2400" u="sng" dirty="0" err="1"/>
              <a:t>finanziato</a:t>
            </a:r>
            <a:r>
              <a:rPr lang="it-IT" sz="2400" dirty="0" err="1"/>
              <a:t>,previa</a:t>
            </a:r>
            <a:r>
              <a:rPr lang="it-IT" sz="2400" dirty="0"/>
              <a:t> approvazione di un addendum al contratto che estenda al PRIN le attività di ricerca precedentemente previste. In questo caso il personale in questione viene considerato personale appositamente reclutato per il progetto e sarà </a:t>
            </a:r>
            <a:r>
              <a:rPr lang="it-IT" sz="2400" b="1" dirty="0"/>
              <a:t>rendicontato alla voce A.2.1. Già in sede di presentazione del progetto </a:t>
            </a:r>
            <a:r>
              <a:rPr lang="it-IT" sz="2400" dirty="0"/>
              <a:t>è possibile prevedere il relativo impegno temporale riportandolo nella  </a:t>
            </a:r>
            <a:r>
              <a:rPr lang="it-IT" sz="2400" u="sng" dirty="0"/>
              <a:t>tabella 8 parte B2 del modello di domanda </a:t>
            </a:r>
            <a:r>
              <a:rPr lang="it-IT" sz="2400" dirty="0"/>
              <a:t>e il relativo costo inciderà nella previsione del budget del progetto alla voce </a:t>
            </a:r>
            <a:r>
              <a:rPr lang="it-IT" sz="2400" b="1" dirty="0"/>
              <a:t>A.2.1.</a:t>
            </a:r>
            <a:endParaRPr lang="it-IT" sz="3600" dirty="0">
              <a:latin typeface="Berlin Sans FB" panose="020E0602020502020306" pitchFamily="34" charset="0"/>
            </a:endParaRPr>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236101"/>
            <a:ext cx="8208911"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84273129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62500" lnSpcReduction="20000"/>
          </a:bodyPr>
          <a:lstStyle/>
          <a:p>
            <a:pPr marL="0" indent="0" algn="just">
              <a:buNone/>
            </a:pPr>
            <a:r>
              <a:rPr lang="it-IT" sz="2400" b="1" dirty="0" smtClean="0"/>
              <a:t>A.2.2 - altro personale (acquisito con fondi di altri progetti) </a:t>
            </a:r>
          </a:p>
          <a:p>
            <a:pPr marL="0" indent="0" algn="just">
              <a:buNone/>
            </a:pPr>
            <a:endParaRPr lang="it-IT" sz="2900" b="1" dirty="0" smtClean="0"/>
          </a:p>
          <a:p>
            <a:pPr marL="0" indent="0" algn="just">
              <a:buNone/>
            </a:pPr>
            <a:r>
              <a:rPr lang="it-IT" sz="2900" b="1" dirty="0" smtClean="0"/>
              <a:t>FAQ MIUR</a:t>
            </a:r>
          </a:p>
          <a:p>
            <a:pPr marL="0" indent="0">
              <a:buNone/>
            </a:pPr>
            <a:r>
              <a:rPr lang="it-IT" sz="2400" dirty="0" smtClean="0"/>
              <a:t>Personale </a:t>
            </a:r>
            <a:r>
              <a:rPr lang="it-IT" sz="2400" dirty="0"/>
              <a:t>a contratto </a:t>
            </a:r>
            <a:r>
              <a:rPr lang="it-IT" sz="2400" b="1" dirty="0"/>
              <a:t>(RTD, Assegni di ricerca, Borse </a:t>
            </a:r>
            <a:r>
              <a:rPr lang="it-IT" sz="2400" b="1" dirty="0" err="1"/>
              <a:t>PhD</a:t>
            </a:r>
            <a:r>
              <a:rPr lang="it-IT" sz="2400" b="1" dirty="0"/>
              <a:t>) acquisito dall'ateneo/ente con fondi di altri progetti</a:t>
            </a:r>
            <a:r>
              <a:rPr lang="it-IT" sz="2400" b="1" dirty="0" smtClean="0"/>
              <a:t>:</a:t>
            </a:r>
          </a:p>
          <a:p>
            <a:pPr marL="0" indent="0">
              <a:buNone/>
            </a:pPr>
            <a:r>
              <a:rPr lang="it-IT" sz="2400" b="1" dirty="0" smtClean="0"/>
              <a:t>-</a:t>
            </a:r>
            <a:r>
              <a:rPr lang="it-IT" sz="2400" b="1" dirty="0"/>
              <a:t> </a:t>
            </a:r>
            <a:r>
              <a:rPr lang="it-IT" sz="2400" dirty="0"/>
              <a:t>non potranno essere esposti né costi né impegni temporali (anche solo saltuari); pertanto il nominativo </a:t>
            </a:r>
            <a:r>
              <a:rPr lang="it-IT" sz="2400" b="1" dirty="0"/>
              <a:t>non </a:t>
            </a:r>
            <a:r>
              <a:rPr lang="it-IT" sz="2400" dirty="0"/>
              <a:t>può essere inserito nella </a:t>
            </a:r>
            <a:r>
              <a:rPr lang="it-IT" sz="2400" u="sng" dirty="0"/>
              <a:t>tabella 7 parte B2 del modello di domanda</a:t>
            </a:r>
            <a:r>
              <a:rPr lang="it-IT" sz="2400" dirty="0"/>
              <a:t>   </a:t>
            </a:r>
            <a:endParaRPr lang="it-IT" sz="2400" dirty="0" smtClean="0"/>
          </a:p>
          <a:p>
            <a:pPr marL="0" indent="0">
              <a:buNone/>
            </a:pPr>
            <a:endParaRPr lang="it-IT" sz="2400" dirty="0" smtClean="0"/>
          </a:p>
          <a:p>
            <a:pPr marL="0" indent="0">
              <a:buNone/>
            </a:pPr>
            <a:r>
              <a:rPr lang="it-IT" sz="2400" b="1" dirty="0" smtClean="0"/>
              <a:t>-</a:t>
            </a:r>
            <a:r>
              <a:rPr lang="it-IT" sz="2400" b="1" dirty="0"/>
              <a:t>  </a:t>
            </a:r>
            <a:r>
              <a:rPr lang="it-IT" sz="2400" dirty="0"/>
              <a:t>una volta finanziato il Progetto PRIN, esiste la possibilità di prolungare il contratto a valere sul progetto o comunque di esporre parte del costo a valere sul progetto (con contestuale «disimpegno» delle risorse già impegnate sugli altri progetti), previa approvazione di un addendum al contratto che estenda al PRIN le attività di ricerca precedentemente previste. In questo caso il personale in questione viene considerato personale appositamente reclutato per il progetto e sarà </a:t>
            </a:r>
            <a:r>
              <a:rPr lang="it-IT" sz="2400" b="1" dirty="0"/>
              <a:t>rendicontato alla voce A.2.1. Già in sede di presentazione del progetto </a:t>
            </a:r>
            <a:r>
              <a:rPr lang="it-IT" sz="2400" dirty="0"/>
              <a:t>è possibile prevedere il relativo impegno temporale riportandolo nella  </a:t>
            </a:r>
            <a:r>
              <a:rPr lang="it-IT" sz="2400" u="sng" dirty="0"/>
              <a:t>tabella 8 parte B2 del modello di domanda </a:t>
            </a:r>
            <a:r>
              <a:rPr lang="it-IT" sz="2400" dirty="0"/>
              <a:t>e il relativo costo inciderà nella previsione del budget del progetto alla voce </a:t>
            </a:r>
            <a:r>
              <a:rPr lang="it-IT" sz="2400" b="1" dirty="0"/>
              <a:t>A.2.1</a:t>
            </a:r>
            <a:r>
              <a:rPr lang="it-IT" sz="2400" b="1" dirty="0" smtClean="0"/>
              <a:t>.</a:t>
            </a: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8873"/>
            <a:ext cx="8079842" cy="11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8104" y="46251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8026507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691970"/>
          </a:xfrm>
          <a:solidFill>
            <a:schemeClr val="bg1">
              <a:lumMod val="95000"/>
            </a:schemeClr>
          </a:solidFill>
          <a:ln>
            <a:solidFill>
              <a:schemeClr val="bg1">
                <a:lumMod val="85000"/>
              </a:schemeClr>
            </a:solidFill>
          </a:ln>
        </p:spPr>
        <p:txBody>
          <a:bodyPr>
            <a:normAutofit fontScale="92500" lnSpcReduction="20000"/>
          </a:bodyPr>
          <a:lstStyle/>
          <a:p>
            <a:pPr marL="0" indent="0" algn="just">
              <a:buNone/>
            </a:pPr>
            <a:r>
              <a:rPr lang="it-IT" sz="2400" b="1" dirty="0"/>
              <a:t>A.2.2 - altro personale (acquisito con altri fondi) </a:t>
            </a:r>
            <a:endParaRPr lang="it-IT" sz="2400" b="1" dirty="0" smtClean="0"/>
          </a:p>
          <a:p>
            <a:pPr marL="0" indent="0">
              <a:buNone/>
            </a:pPr>
            <a:endParaRPr lang="it-IT" sz="2400" b="1" dirty="0" smtClean="0"/>
          </a:p>
          <a:p>
            <a:pPr marL="0" indent="0">
              <a:buNone/>
            </a:pPr>
            <a:r>
              <a:rPr lang="it-IT" sz="2400" b="1" dirty="0" smtClean="0"/>
              <a:t>FAQ </a:t>
            </a:r>
            <a:r>
              <a:rPr lang="it-IT" sz="2400" b="1" dirty="0"/>
              <a:t>MIUR</a:t>
            </a:r>
          </a:p>
          <a:p>
            <a:endParaRPr lang="it-IT" sz="2400" dirty="0"/>
          </a:p>
          <a:p>
            <a:pPr marL="0" indent="0">
              <a:buNone/>
            </a:pPr>
            <a:r>
              <a:rPr lang="it-IT" sz="2400" dirty="0" smtClean="0"/>
              <a:t>Per </a:t>
            </a:r>
            <a:r>
              <a:rPr lang="it-IT" sz="2400" dirty="0"/>
              <a:t>il </a:t>
            </a:r>
            <a:r>
              <a:rPr lang="it-IT" sz="2400" b="1" dirty="0"/>
              <a:t>personale a contratto </a:t>
            </a:r>
            <a:r>
              <a:rPr lang="it-IT" sz="2400" dirty="0"/>
              <a:t>afferente a soggetti giuridici diversi dall’ateneo/ente </a:t>
            </a:r>
            <a:r>
              <a:rPr lang="it-IT" sz="2400" b="1" dirty="0"/>
              <a:t>non potranno essere esposti né costi né impegni temporali</a:t>
            </a:r>
            <a:r>
              <a:rPr lang="it-IT" sz="2400" dirty="0"/>
              <a:t> (anche solo saltuari). </a:t>
            </a:r>
          </a:p>
          <a:p>
            <a:pPr marL="0" indent="0">
              <a:buNone/>
            </a:pPr>
            <a:r>
              <a:rPr lang="it-IT" sz="2400" dirty="0" smtClean="0"/>
              <a:t>Per </a:t>
            </a:r>
            <a:r>
              <a:rPr lang="it-IT" sz="2400" b="1" dirty="0"/>
              <a:t>le borse di studio o di ricerca </a:t>
            </a:r>
            <a:r>
              <a:rPr lang="it-IT" sz="2400" dirty="0"/>
              <a:t>(qualunque ne sia l’ente finanziatore, compreso l’ateneo/ente sede dell’unità di ricerca), fatta eccezione per le borse di dottorato di cui al punto A.2.1., non potranno essere esposti né costi né impegni temporali (anche solo saltuari </a:t>
            </a:r>
          </a:p>
          <a:p>
            <a:pPr marL="0" indent="0">
              <a:buNone/>
            </a:pPr>
            <a:endParaRPr lang="it-IT" sz="2400" b="1" dirty="0" smtClean="0"/>
          </a:p>
          <a:p>
            <a:pPr marL="0" indent="0">
              <a:buNone/>
            </a:pPr>
            <a:endParaRPr lang="it-IT" sz="2400" dirty="0"/>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1" cy="11954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407389612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547954"/>
          </a:xfrm>
          <a:solidFill>
            <a:schemeClr val="bg1">
              <a:lumMod val="95000"/>
            </a:schemeClr>
          </a:solidFill>
          <a:ln>
            <a:solidFill>
              <a:schemeClr val="bg1">
                <a:lumMod val="85000"/>
              </a:schemeClr>
            </a:solidFill>
          </a:ln>
        </p:spPr>
        <p:txBody>
          <a:bodyPr>
            <a:normAutofit/>
          </a:bodyPr>
          <a:lstStyle/>
          <a:p>
            <a:pPr marL="0" indent="0" algn="just">
              <a:buNone/>
            </a:pPr>
            <a:r>
              <a:rPr lang="it-IT" sz="2400" dirty="0" smtClean="0">
                <a:latin typeface="Berlin Sans FB" panose="020E0602020502020306" pitchFamily="34" charset="0"/>
              </a:rPr>
              <a:t>VOCE B -SPESE GENERALI</a:t>
            </a:r>
          </a:p>
          <a:p>
            <a:pPr marL="0" indent="0" algn="just">
              <a:buNone/>
            </a:pPr>
            <a:r>
              <a:rPr lang="it-IT" sz="2400" dirty="0"/>
              <a:t>L’importo della voce in oggetto sarà calcolato forfetariamente nella misura del </a:t>
            </a:r>
            <a:r>
              <a:rPr lang="it-IT" sz="2400" b="1" dirty="0"/>
              <a:t>60%</a:t>
            </a:r>
            <a:r>
              <a:rPr lang="it-IT" sz="2400" dirty="0"/>
              <a:t> dell’ammontare dei costi per il personale di cui ai precedenti punti </a:t>
            </a:r>
            <a:r>
              <a:rPr lang="it-IT" sz="2400" b="1" dirty="0" smtClean="0"/>
              <a:t>A.1+A.2.1</a:t>
            </a:r>
            <a:r>
              <a:rPr lang="it-IT" sz="2400" dirty="0" smtClean="0"/>
              <a:t>, ovvero della somma del personale a tempo indeterminato (A1) e del personale appositamente contrattualizzato sul progetto  (A.2.1).</a:t>
            </a:r>
          </a:p>
          <a:p>
            <a:pPr marL="0" indent="0" algn="just">
              <a:buNone/>
            </a:pPr>
            <a:r>
              <a:rPr lang="it-IT" sz="2400" dirty="0"/>
              <a:t>Detto forfait si intenderà riferito, in linea generale, a tutti quei costi, comunque connessi con l’attività di ricerca, non collocabili nelle altre voci di spesa.</a:t>
            </a: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6151" y="236101"/>
            <a:ext cx="8292312" cy="12076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68513021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a:bodyPr>
          <a:lstStyle/>
          <a:p>
            <a:pPr marL="0" indent="0" algn="ctr">
              <a:buNone/>
            </a:pPr>
            <a:r>
              <a:rPr lang="it-IT" sz="2400" dirty="0" smtClean="0">
                <a:latin typeface="Berlin Sans FB" panose="020E0602020502020306" pitchFamily="34" charset="0"/>
              </a:rPr>
              <a:t>VOCE B -SPESE GENERALI</a:t>
            </a:r>
          </a:p>
          <a:p>
            <a:pPr marL="0" indent="0" algn="ctr">
              <a:buNone/>
            </a:pPr>
            <a:r>
              <a:rPr lang="it-IT" sz="2800" b="1" dirty="0" smtClean="0"/>
              <a:t>ATTENZIONE</a:t>
            </a:r>
          </a:p>
          <a:p>
            <a:pPr marL="0" indent="0" algn="just">
              <a:buNone/>
            </a:pPr>
            <a:r>
              <a:rPr lang="it-IT" sz="2400" b="1" dirty="0" smtClean="0"/>
              <a:t>UNA MODIFICA IN SEDE DI RENDICONTAZIONE DI TALI GRANDEZZE (A1 E A.2.1) IN PARTICOLARE IN DIMINUZIONE, MODIFICHERA’ ANCHE </a:t>
            </a:r>
            <a:r>
              <a:rPr lang="it-IT" sz="2400" b="1" dirty="0"/>
              <a:t>IL VALORE DELLA VOCE B, CON LA CONSEGUENTE RIDETERMINAZIONE DEL </a:t>
            </a:r>
            <a:r>
              <a:rPr lang="it-IT" sz="2400" b="1" dirty="0" smtClean="0"/>
              <a:t>CONTRIBUTO GENERALE</a:t>
            </a:r>
            <a:endParaRPr lang="it-IT" sz="2400" b="1"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51841" y="212956"/>
            <a:ext cx="8196622" cy="119368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96136"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31682364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85000" lnSpcReduction="10000"/>
          </a:bodyPr>
          <a:lstStyle/>
          <a:p>
            <a:pPr marL="0" indent="0" algn="just">
              <a:buNone/>
            </a:pPr>
            <a:r>
              <a:rPr lang="it-IT" sz="2400" dirty="0" smtClean="0">
                <a:latin typeface="Berlin Sans FB" panose="020E0602020502020306" pitchFamily="34" charset="0"/>
              </a:rPr>
              <a:t>VOCE C - ATTREZZATURE STRUMENTAZIONI E PRODOTTI SOFTWARE</a:t>
            </a:r>
          </a:p>
          <a:p>
            <a:pPr marL="0" indent="0" algn="just">
              <a:buNone/>
            </a:pPr>
            <a:endParaRPr lang="it-IT" sz="2400" dirty="0">
              <a:latin typeface="Berlin Sans FB" panose="020E0602020502020306" pitchFamily="34" charset="0"/>
            </a:endParaRPr>
          </a:p>
          <a:p>
            <a:pPr marL="0" indent="0" algn="just">
              <a:buNone/>
            </a:pPr>
            <a:r>
              <a:rPr lang="it-IT" sz="2400" dirty="0"/>
              <a:t>In questa voce verranno incluse le attrezzature e le strumentazioni ed il software di nuovo acquisto. Il costo sarà commisurato all’importo di </a:t>
            </a:r>
            <a:r>
              <a:rPr lang="it-IT" sz="2400" dirty="0" smtClean="0"/>
              <a:t>fattura, al tempo di utilizzo in proporzione alla sua vita utile secondo la formula:</a:t>
            </a:r>
          </a:p>
          <a:p>
            <a:pPr marL="0" indent="0" algn="ctr">
              <a:buNone/>
            </a:pPr>
            <a:r>
              <a:rPr lang="it-IT" sz="2400" dirty="0"/>
              <a:t>C = (M/T) x F </a:t>
            </a:r>
          </a:p>
          <a:p>
            <a:r>
              <a:rPr lang="it-IT" sz="2400" dirty="0"/>
              <a:t>M = mesi di utilizzo effettivo dell’attrezzatura o della strumentazione o del prodotto software nell’ambito del progetto; </a:t>
            </a:r>
          </a:p>
          <a:p>
            <a:r>
              <a:rPr lang="it-IT" sz="2400" dirty="0"/>
              <a:t>T = tempo di deprezzamento, convenzionalmente posto pari a 36 mesi; </a:t>
            </a:r>
          </a:p>
          <a:p>
            <a:r>
              <a:rPr lang="it-IT" sz="2400" dirty="0"/>
              <a:t>F = costo dell’attrezzatura o strumentazione</a:t>
            </a: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236101"/>
            <a:ext cx="8136903" cy="1184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214340118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85000" lnSpcReduction="20000"/>
          </a:bodyPr>
          <a:lstStyle/>
          <a:p>
            <a:pPr marL="0" indent="0" algn="just">
              <a:buNone/>
            </a:pPr>
            <a:r>
              <a:rPr lang="it-IT" sz="2400" dirty="0" smtClean="0">
                <a:latin typeface="Berlin Sans FB" panose="020E0602020502020306" pitchFamily="34" charset="0"/>
              </a:rPr>
              <a:t>VOCE D - SERVIZI DI CONSULENZA E SIMILI</a:t>
            </a:r>
          </a:p>
          <a:p>
            <a:pPr marL="0" indent="0" algn="just">
              <a:buNone/>
            </a:pPr>
            <a:endParaRPr lang="it-IT" sz="2400" dirty="0">
              <a:latin typeface="Berlin Sans FB" panose="020E0602020502020306" pitchFamily="34" charset="0"/>
            </a:endParaRPr>
          </a:p>
          <a:p>
            <a:pPr marL="0" indent="0">
              <a:buNone/>
            </a:pPr>
            <a:r>
              <a:rPr lang="it-IT" sz="2400" dirty="0"/>
              <a:t>In questa voce dovranno essere rendicontate tutte le attività svolte da terzi affidatari </a:t>
            </a:r>
            <a:r>
              <a:rPr lang="it-IT" sz="2400" dirty="0" smtClean="0"/>
              <a:t>e </a:t>
            </a:r>
            <a:r>
              <a:rPr lang="it-IT" sz="2400" dirty="0"/>
              <a:t>ricadenti nelle fattispecie </a:t>
            </a:r>
            <a:r>
              <a:rPr lang="it-IT" sz="2400" dirty="0" smtClean="0"/>
              <a:t>seguenti: </a:t>
            </a:r>
            <a:endParaRPr lang="it-IT" sz="2400" dirty="0"/>
          </a:p>
          <a:p>
            <a:pPr marL="0" indent="0">
              <a:buNone/>
            </a:pPr>
            <a:r>
              <a:rPr lang="it-IT" sz="2400" dirty="0"/>
              <a:t>d.1) Consulenze scientifiche e/o collaborazioni scientifiche (anche occasionali) rese da persone fisiche o da organismi di ricerca o, in generale, da qualificati soggetti con personalità giuridica privati o pubblici </a:t>
            </a:r>
            <a:endParaRPr lang="it-IT" sz="2400" dirty="0" smtClean="0"/>
          </a:p>
          <a:p>
            <a:pPr marL="0" indent="0">
              <a:buNone/>
            </a:pPr>
            <a:r>
              <a:rPr lang="it-IT" sz="2400" dirty="0"/>
              <a:t>d.2) Prestazioni di servizi di tipo non scientifico rese da persone fisiche o da soggetti aventi personalità giuridica. Il loro costo sarà determinato in base alla fattura al lordo dell’IVA. </a:t>
            </a:r>
          </a:p>
          <a:p>
            <a:pPr marL="0" indent="0">
              <a:buNone/>
            </a:pPr>
            <a:r>
              <a:rPr lang="it-IT" sz="2400" dirty="0"/>
              <a:t>d.3) Acquisizione di brevetti, know‐how, diritti di licenza. Il loro costo sarà determinato in base alla fattura al lordo dell’IVA.</a:t>
            </a: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8121"/>
            <a:ext cx="8208911"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Rettangolo 5"/>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6644619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a:bodyPr>
          <a:lstStyle/>
          <a:p>
            <a:pPr marL="0" indent="0" algn="just">
              <a:buNone/>
            </a:pPr>
            <a:r>
              <a:rPr lang="it-IT" sz="2400" dirty="0" smtClean="0">
                <a:latin typeface="Berlin Sans FB" panose="020E0602020502020306" pitchFamily="34" charset="0"/>
              </a:rPr>
              <a:t>VOCE D - SERVIZI DI CONSULENZA E SIMILI</a:t>
            </a:r>
          </a:p>
          <a:p>
            <a:pPr marL="0" indent="0" algn="ctr">
              <a:buNone/>
            </a:pPr>
            <a:r>
              <a:rPr lang="it-IT" sz="2400" dirty="0" smtClean="0">
                <a:latin typeface="Berlin Sans FB" panose="020E0602020502020306" pitchFamily="34" charset="0"/>
              </a:rPr>
              <a:t>ATTENZIONE</a:t>
            </a:r>
          </a:p>
          <a:p>
            <a:pPr marL="0" indent="0" algn="just">
              <a:buNone/>
            </a:pPr>
            <a:r>
              <a:rPr lang="it-IT" sz="2400" dirty="0"/>
              <a:t>Non sono in nessun caso ammissibili le note di addebito effettuate da una struttura dell’ateneo/ente sede dell’unità di ricerca verso la struttura (dello stesso ateneo/ente) sede della stessa unità: i relativi costi dovranno essere pertanto esposti in rendicontazione utilizzando le voci di spesa A.1, A.2.1, B, C, E.</a:t>
            </a:r>
            <a:endParaRPr lang="it-IT" sz="2400" dirty="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1"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30849997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77500" lnSpcReduction="20000"/>
          </a:bodyPr>
          <a:lstStyle/>
          <a:p>
            <a:pPr marL="0" indent="0" algn="just">
              <a:buNone/>
            </a:pPr>
            <a:r>
              <a:rPr lang="it-IT" sz="2400" dirty="0" smtClean="0">
                <a:latin typeface="Berlin Sans FB" panose="020E0602020502020306" pitchFamily="34" charset="0"/>
              </a:rPr>
              <a:t>VOCE E - ALTRI COSTI DI ESERCIZIO</a:t>
            </a:r>
          </a:p>
          <a:p>
            <a:pPr marL="0" indent="0">
              <a:buNone/>
            </a:pPr>
            <a:r>
              <a:rPr lang="it-IT" sz="2400" dirty="0" smtClean="0"/>
              <a:t>Si tratta di costi per:</a:t>
            </a:r>
            <a:endParaRPr lang="it-IT" sz="2400" dirty="0"/>
          </a:p>
          <a:p>
            <a:pPr marL="0" indent="0">
              <a:buNone/>
            </a:pPr>
            <a:r>
              <a:rPr lang="it-IT" sz="2400" dirty="0"/>
              <a:t>a) materie prime; </a:t>
            </a:r>
          </a:p>
          <a:p>
            <a:pPr marL="0" indent="0">
              <a:buNone/>
            </a:pPr>
            <a:r>
              <a:rPr lang="it-IT" sz="2400" dirty="0"/>
              <a:t>b) componenti, semilavorati; </a:t>
            </a:r>
          </a:p>
          <a:p>
            <a:pPr marL="0" indent="0">
              <a:buNone/>
            </a:pPr>
            <a:r>
              <a:rPr lang="it-IT" sz="2400" dirty="0"/>
              <a:t>c) materiali di consumo specifico; </a:t>
            </a:r>
          </a:p>
          <a:p>
            <a:pPr marL="0" indent="0">
              <a:buNone/>
            </a:pPr>
            <a:r>
              <a:rPr lang="it-IT" sz="2400" dirty="0"/>
              <a:t>d) beni/servizi per colture ed allevamento (ad esempio per ricerche di interesse agrario o veterinario); </a:t>
            </a:r>
          </a:p>
          <a:p>
            <a:pPr marL="0" indent="0">
              <a:buNone/>
            </a:pPr>
            <a:r>
              <a:rPr lang="it-IT" sz="2400" dirty="0"/>
              <a:t>e) missioni all’estero connesse con lo svolgimento del progetto; </a:t>
            </a:r>
            <a:endParaRPr lang="it-IT" sz="2400" dirty="0" smtClean="0"/>
          </a:p>
          <a:p>
            <a:pPr marL="0" indent="0">
              <a:buNone/>
            </a:pPr>
            <a:r>
              <a:rPr lang="it-IT" sz="2400" dirty="0" smtClean="0"/>
              <a:t>f</a:t>
            </a:r>
            <a:r>
              <a:rPr lang="it-IT" sz="2400" dirty="0"/>
              <a:t>) partecipazione a seminari, congressi, convegni, workshop, mostre </a:t>
            </a:r>
          </a:p>
          <a:p>
            <a:pPr marL="0" indent="0">
              <a:buNone/>
            </a:pPr>
            <a:r>
              <a:rPr lang="it-IT" sz="2400" dirty="0"/>
              <a:t>g) organizzazione, presso la sede dell’unità di ricerca, di seminari, congressi, convegni, workshop </a:t>
            </a:r>
            <a:endParaRPr lang="it-IT" sz="2400" dirty="0" smtClean="0"/>
          </a:p>
          <a:p>
            <a:pPr marL="0" indent="0">
              <a:buNone/>
            </a:pPr>
            <a:r>
              <a:rPr lang="it-IT" sz="2400" dirty="0"/>
              <a:t>h) pubblicazione di libri attinenti all’oggetto della ricerca. </a:t>
            </a:r>
          </a:p>
          <a:p>
            <a:pPr marL="0" indent="0">
              <a:buNone/>
            </a:pPr>
            <a:endParaRPr lang="it-IT" sz="2400" dirty="0"/>
          </a:p>
          <a:p>
            <a:pPr marL="0" indent="0">
              <a:buNone/>
            </a:pPr>
            <a:endParaRPr lang="it-IT" sz="2400" dirty="0"/>
          </a:p>
          <a:p>
            <a:pPr marL="0" indent="0">
              <a:buNone/>
            </a:pPr>
            <a:endParaRPr lang="it-IT" sz="2400" dirty="0"/>
          </a:p>
          <a:p>
            <a:pPr marL="0" indent="0" algn="just">
              <a:buNone/>
            </a:pPr>
            <a:endParaRPr lang="it-IT" sz="2400" dirty="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1"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92330343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92500" lnSpcReduction="10000"/>
          </a:bodyPr>
          <a:lstStyle/>
          <a:p>
            <a:pPr marL="0" indent="0" algn="ctr">
              <a:buNone/>
            </a:pPr>
            <a:r>
              <a:rPr lang="it-IT" sz="2400" dirty="0" smtClean="0">
                <a:latin typeface="Berlin Sans FB" panose="020E0602020502020306" pitchFamily="34" charset="0"/>
              </a:rPr>
              <a:t>GESTIONE AMMINISTRATIVO CONTABILE</a:t>
            </a:r>
          </a:p>
          <a:p>
            <a:pPr marL="0" indent="0" algn="ctr">
              <a:buNone/>
            </a:pPr>
            <a:endParaRPr lang="it-IT" sz="2400" dirty="0">
              <a:latin typeface="Berlin Sans FB" panose="020E0602020502020306" pitchFamily="34" charset="0"/>
            </a:endParaRPr>
          </a:p>
          <a:p>
            <a:pPr marL="0" indent="0">
              <a:buNone/>
            </a:pPr>
            <a:r>
              <a:rPr lang="it-IT" sz="2400" dirty="0" smtClean="0">
                <a:latin typeface="Berlin Sans FB" panose="020E0602020502020306" pitchFamily="34" charset="0"/>
              </a:rPr>
              <a:t>PREMESSA:</a:t>
            </a:r>
          </a:p>
          <a:p>
            <a:pPr marL="0" indent="0" algn="just">
              <a:buNone/>
            </a:pPr>
            <a:r>
              <a:rPr lang="it-IT" sz="2400" dirty="0" smtClean="0">
                <a:latin typeface="Berlin Sans FB" panose="020E0602020502020306" pitchFamily="34" charset="0"/>
              </a:rPr>
              <a:t>Il PRIN finanzia il 100% del valore del progetto rendicontato ad eccezione della quota di cofinanziamento dimostrata attraverso il contributo del personale a tempo indeterminato dedicato al progetto.</a:t>
            </a:r>
          </a:p>
          <a:p>
            <a:pPr marL="0" indent="0" algn="just">
              <a:buNone/>
            </a:pPr>
            <a:r>
              <a:rPr lang="it-IT" sz="2400" dirty="0" smtClean="0">
                <a:latin typeface="Berlin Sans FB" panose="020E0602020502020306" pitchFamily="34" charset="0"/>
              </a:rPr>
              <a:t>Il costo complessivo rendicontato potrà subire delle variazioni, se la variazione è in aumento il contributo resterà invariato, se la variazione è in diminuzioni il contributo sarà ricalcolato.</a:t>
            </a:r>
          </a:p>
          <a:p>
            <a:pPr marL="0" indent="0">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363841"/>
            <a:ext cx="8064896" cy="117449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1"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36096" y="535509"/>
            <a:ext cx="2288976" cy="67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1" name="Rettangolo 10"/>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23893575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a:bodyPr>
          <a:lstStyle/>
          <a:p>
            <a:pPr marL="0" indent="0" algn="just">
              <a:buNone/>
            </a:pPr>
            <a:r>
              <a:rPr lang="it-IT" sz="2400" dirty="0" smtClean="0">
                <a:latin typeface="Berlin Sans FB" panose="020E0602020502020306" pitchFamily="34" charset="0"/>
              </a:rPr>
              <a:t>VOCE E - ALTRI COSTI DI ESERCIZIO</a:t>
            </a:r>
          </a:p>
          <a:p>
            <a:pPr marL="0" indent="0">
              <a:buNone/>
            </a:pPr>
            <a:endParaRPr lang="it-IT" sz="2000" dirty="0" smtClean="0"/>
          </a:p>
          <a:p>
            <a:pPr marL="0" indent="0" algn="just">
              <a:buNone/>
            </a:pPr>
            <a:r>
              <a:rPr lang="it-IT" sz="2400" dirty="0" smtClean="0"/>
              <a:t>Potranno </a:t>
            </a:r>
            <a:r>
              <a:rPr lang="it-IT" sz="2400" dirty="0"/>
              <a:t>essere altresì rendicontate (in apposita rendicontazione integrativa) anche le spese per la diffusione dei risultati della ricerca (di cui alle precedenti lettere f, g, h) sostenute entro il dodicesimo mese successivo alla scadenza del progetto.</a:t>
            </a:r>
          </a:p>
          <a:p>
            <a:pPr marL="0" indent="0">
              <a:buNone/>
            </a:pPr>
            <a:endParaRPr lang="it-IT" sz="2400" dirty="0"/>
          </a:p>
          <a:p>
            <a:pPr marL="0" indent="0" algn="just">
              <a:buNone/>
            </a:pPr>
            <a:endParaRPr lang="it-IT" sz="2400" dirty="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1" y="236101"/>
            <a:ext cx="8208911"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67248467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a:bodyPr>
          <a:lstStyle/>
          <a:p>
            <a:pPr marL="0" indent="0" algn="just">
              <a:buNone/>
            </a:pPr>
            <a:r>
              <a:rPr lang="it-IT" sz="2400" dirty="0" smtClean="0">
                <a:latin typeface="Berlin Sans FB" panose="020E0602020502020306" pitchFamily="34" charset="0"/>
              </a:rPr>
              <a:t>VOCE F – QUOTA PREMIALE</a:t>
            </a:r>
          </a:p>
          <a:p>
            <a:pPr marL="0" indent="0">
              <a:buNone/>
            </a:pPr>
            <a:endParaRPr lang="it-IT" sz="2000" dirty="0" smtClean="0"/>
          </a:p>
          <a:p>
            <a:pPr marL="0" indent="0" algn="just">
              <a:buNone/>
            </a:pPr>
            <a:r>
              <a:rPr lang="it-IT" sz="2400" dirty="0"/>
              <a:t>A scopo premiale, è prevista la corresponsione, in favore dell’ateneo/ente sede dell’unità di ricerca del PI, di una quota forfetaria (che pertanto non dovrà essere rendicontata) pari al 3% del costo congruo del progetto (così come definito dal competente Comitato di Selezione, nel rispetto delle procedure di cui all’allegato 3), per le esigenze legate alle attività di coordinamento dell’intero progetto.</a:t>
            </a:r>
          </a:p>
          <a:p>
            <a:pPr marL="0" indent="0" algn="just">
              <a:buNone/>
            </a:pPr>
            <a:endParaRPr lang="it-IT" sz="2400" dirty="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236101"/>
            <a:ext cx="8208910"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10123356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85000" lnSpcReduction="20000"/>
          </a:bodyPr>
          <a:lstStyle/>
          <a:p>
            <a:pPr marL="0" indent="0">
              <a:buNone/>
            </a:pPr>
            <a:r>
              <a:rPr lang="it-IT" sz="2400" b="1" dirty="0"/>
              <a:t>AUDIT </a:t>
            </a:r>
            <a:r>
              <a:rPr lang="it-IT" sz="2400" b="1" dirty="0" smtClean="0"/>
              <a:t>INTERNO</a:t>
            </a:r>
          </a:p>
          <a:p>
            <a:pPr marL="0" indent="0">
              <a:buNone/>
            </a:pPr>
            <a:endParaRPr lang="it-IT" sz="2400" dirty="0"/>
          </a:p>
          <a:p>
            <a:pPr marL="0" indent="0" algn="just">
              <a:buNone/>
            </a:pPr>
            <a:r>
              <a:rPr lang="it-IT" sz="2400" dirty="0"/>
              <a:t>Per la necessaria attestazione di conformità alle norme di legge e regolamentari e alle disposizioni e procedure amministrative, la rendicontazione ordinaria (o l’insieme di quella ordinaria e di quella integrativa, ove esistente) è assoggettata ad appositi audit interni centrali da parte di idonee strutture degli atenei/enti sedi delle unità di ricerca. </a:t>
            </a:r>
          </a:p>
          <a:p>
            <a:pPr marL="0" indent="0" algn="just">
              <a:buNone/>
            </a:pPr>
            <a:r>
              <a:rPr lang="it-IT" sz="2400" dirty="0"/>
              <a:t>Il MIUR procede, a campione, agli accertamenti finali di spesa, mediante verifica documentale delle rendicontazioni e controlli in sito sugli audit interni centrali, secondo modalità e procedure stabilite nel decreto di ammissione al finanziamento. In ogni caso deve essere assicurato il criterio dell'adeguatezza del campione (non meno del 10% dei progetti finanziati per un importo almeno pari al 10% del finanziamento ministeriale).</a:t>
            </a:r>
          </a:p>
          <a:p>
            <a:pPr marL="0" indent="0" algn="just">
              <a:buNone/>
            </a:pPr>
            <a:endParaRPr lang="it-IT" sz="2400" dirty="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236101"/>
            <a:ext cx="8208910"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0400207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475946"/>
          </a:xfrm>
          <a:solidFill>
            <a:schemeClr val="bg1">
              <a:lumMod val="95000"/>
            </a:schemeClr>
          </a:solidFill>
          <a:ln>
            <a:solidFill>
              <a:schemeClr val="bg1">
                <a:lumMod val="85000"/>
              </a:schemeClr>
            </a:solidFill>
          </a:ln>
        </p:spPr>
        <p:txBody>
          <a:bodyPr>
            <a:normAutofit fontScale="92500"/>
          </a:bodyPr>
          <a:lstStyle/>
          <a:p>
            <a:pPr marL="0" indent="0">
              <a:buNone/>
            </a:pPr>
            <a:r>
              <a:rPr lang="it-IT" sz="2800" b="1" dirty="0"/>
              <a:t>AUDIT INTERNO</a:t>
            </a:r>
          </a:p>
          <a:p>
            <a:pPr marL="0" indent="0">
              <a:buNone/>
            </a:pPr>
            <a:endParaRPr lang="it-IT" sz="2800" dirty="0"/>
          </a:p>
          <a:p>
            <a:pPr marL="0" indent="0">
              <a:buNone/>
            </a:pPr>
            <a:r>
              <a:rPr lang="it-IT" sz="2400" dirty="0"/>
              <a:t>La mancata effettuazione degli audit, nonché l'accertamento da parte del MIUR di violazioni di norme di legge e/o regolamentari sulle singole rendicontazioni, o l’esistenza di casi di plagio e/o manipolazione e/o travisamento dei dati, ferme restando le responsabilità civili e penali, comporta la revoca del finanziamento e l'automatica esclusione del responsabile di unità dai successivi bandi MIUR per un periodo di cinque anni dalla data dell'accertamento.</a:t>
            </a:r>
          </a:p>
          <a:p>
            <a:pPr marL="0" indent="0" algn="just">
              <a:buNone/>
            </a:pPr>
            <a:endParaRPr lang="it-IT" sz="2400" dirty="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3" y="236101"/>
            <a:ext cx="8208910"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8959145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753888"/>
          </a:xfrm>
          <a:solidFill>
            <a:schemeClr val="bg1">
              <a:lumMod val="95000"/>
            </a:schemeClr>
          </a:solidFill>
          <a:ln>
            <a:solidFill>
              <a:schemeClr val="bg1">
                <a:lumMod val="85000"/>
              </a:schemeClr>
            </a:solidFill>
          </a:ln>
        </p:spPr>
        <p:txBody>
          <a:bodyPr>
            <a:normAutofit lnSpcReduction="10000"/>
          </a:bodyPr>
          <a:lstStyle/>
          <a:p>
            <a:pPr marL="0" indent="0" algn="ctr">
              <a:buNone/>
            </a:pPr>
            <a:r>
              <a:rPr lang="it-IT" sz="2800" dirty="0" smtClean="0">
                <a:latin typeface="Berlin Sans FB" panose="020E0602020502020306" pitchFamily="34" charset="0"/>
              </a:rPr>
              <a:t>COMPOSIZIONE DEL BUDGET</a:t>
            </a:r>
          </a:p>
          <a:p>
            <a:pPr marL="0" indent="0" algn="just">
              <a:buNone/>
            </a:pPr>
            <a:r>
              <a:rPr lang="it-IT" sz="2400" dirty="0" smtClean="0">
                <a:latin typeface="Berlin Sans FB" panose="020E0602020502020306" pitchFamily="34" charset="0"/>
              </a:rPr>
              <a:t>VOCE A1- PERSONALE DIPENDENTE</a:t>
            </a:r>
          </a:p>
          <a:p>
            <a:pPr marL="0" indent="0" algn="just">
              <a:buNone/>
            </a:pPr>
            <a:r>
              <a:rPr lang="it-IT" sz="2400" dirty="0" smtClean="0">
                <a:latin typeface="Berlin Sans FB" panose="020E0602020502020306" pitchFamily="34" charset="0"/>
              </a:rPr>
              <a:t>VOCE A2-PERSONALE NON DIPENDENTE (da reclutare)</a:t>
            </a:r>
          </a:p>
          <a:p>
            <a:pPr marL="0" indent="0" algn="just">
              <a:buNone/>
            </a:pPr>
            <a:r>
              <a:rPr lang="it-IT" sz="2400" dirty="0" smtClean="0">
                <a:latin typeface="Berlin Sans FB" panose="020E0602020502020306" pitchFamily="34" charset="0"/>
              </a:rPr>
              <a:t>VOCE B -SPESE GENERALI</a:t>
            </a:r>
          </a:p>
          <a:p>
            <a:pPr marL="0" indent="0" algn="just">
              <a:buNone/>
            </a:pPr>
            <a:r>
              <a:rPr lang="it-IT" sz="2400" dirty="0" smtClean="0">
                <a:latin typeface="Berlin Sans FB" panose="020E0602020502020306" pitchFamily="34" charset="0"/>
              </a:rPr>
              <a:t>VOCE C - ATTREZZATURE STRUMENTAZIONI E PRODOTTI SOFTWARE</a:t>
            </a:r>
          </a:p>
          <a:p>
            <a:pPr marL="0" indent="0" algn="just">
              <a:buNone/>
            </a:pPr>
            <a:r>
              <a:rPr lang="it-IT" sz="2400" dirty="0">
                <a:latin typeface="Berlin Sans FB" panose="020E0602020502020306" pitchFamily="34" charset="0"/>
              </a:rPr>
              <a:t>VOCE </a:t>
            </a:r>
            <a:r>
              <a:rPr lang="it-IT" sz="2400" dirty="0" smtClean="0">
                <a:latin typeface="Berlin Sans FB" panose="020E0602020502020306" pitchFamily="34" charset="0"/>
              </a:rPr>
              <a:t>D - SERVIZI DI CONSULENZA E SIMILI</a:t>
            </a:r>
          </a:p>
          <a:p>
            <a:pPr marL="0" indent="0" algn="just">
              <a:buNone/>
            </a:pPr>
            <a:r>
              <a:rPr lang="it-IT" sz="2400" dirty="0" smtClean="0">
                <a:latin typeface="Berlin Sans FB" panose="020E0602020502020306" pitchFamily="34" charset="0"/>
              </a:rPr>
              <a:t>VOCE E - ALTRI COSTI DI ESERCIZIO</a:t>
            </a:r>
          </a:p>
          <a:p>
            <a:pPr marL="0" indent="0" algn="just">
              <a:buNone/>
            </a:pPr>
            <a:r>
              <a:rPr lang="it-IT" sz="2400" dirty="0" smtClean="0">
                <a:latin typeface="Berlin Sans FB" panose="020E0602020502020306" pitchFamily="34" charset="0"/>
              </a:rPr>
              <a:t>VOCE F- QUOTA PREMIALE</a:t>
            </a:r>
          </a:p>
          <a:p>
            <a:pPr marL="0" indent="0" algn="just">
              <a:buNone/>
            </a:pPr>
            <a:endParaRPr lang="it-IT" sz="2400" dirty="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60649"/>
            <a:ext cx="8136904" cy="118498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76588" y="465745"/>
            <a:ext cx="2286000" cy="669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76056" y="5867182"/>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7038982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763978"/>
          </a:xfrm>
          <a:solidFill>
            <a:schemeClr val="bg1">
              <a:lumMod val="95000"/>
            </a:schemeClr>
          </a:solidFill>
          <a:ln>
            <a:solidFill>
              <a:schemeClr val="bg1">
                <a:lumMod val="85000"/>
              </a:schemeClr>
            </a:solidFill>
          </a:ln>
        </p:spPr>
        <p:txBody>
          <a:bodyPr>
            <a:normAutofit fontScale="92500" lnSpcReduction="20000"/>
          </a:bodyPr>
          <a:lstStyle/>
          <a:p>
            <a:pPr marL="0" indent="0" algn="just">
              <a:buNone/>
            </a:pPr>
            <a:r>
              <a:rPr lang="it-IT" sz="2400" dirty="0" smtClean="0">
                <a:latin typeface="Berlin Sans FB" panose="020E0602020502020306" pitchFamily="34" charset="0"/>
              </a:rPr>
              <a:t>VOCE A1- </a:t>
            </a:r>
            <a:r>
              <a:rPr lang="it-IT" sz="2400" dirty="0">
                <a:latin typeface="Berlin Sans FB" panose="020E0602020502020306" pitchFamily="34" charset="0"/>
              </a:rPr>
              <a:t>PERSONALE </a:t>
            </a:r>
            <a:r>
              <a:rPr lang="it-IT" sz="2400" dirty="0" smtClean="0">
                <a:latin typeface="Berlin Sans FB" panose="020E0602020502020306" pitchFamily="34" charset="0"/>
              </a:rPr>
              <a:t>DIPENDENTE TEMPO INDETERMINATO</a:t>
            </a:r>
          </a:p>
          <a:p>
            <a:pPr marL="0" indent="0" algn="just">
              <a:buNone/>
            </a:pPr>
            <a:endParaRPr lang="it-IT" sz="2400" dirty="0" smtClean="0">
              <a:latin typeface="Berlin Sans FB" panose="020E0602020502020306" pitchFamily="34" charset="0"/>
            </a:endParaRPr>
          </a:p>
          <a:p>
            <a:pPr marL="0" indent="0" algn="just">
              <a:buNone/>
            </a:pPr>
            <a:r>
              <a:rPr lang="it-IT" sz="2400" dirty="0"/>
              <a:t>Questa voce comprenderà il personale scientifico (professori/ricercatori/tecnologi) con contratto a tempo indeterminato, dipendente dall’ateneo/ente e direttamente impegnato nelle attività di ricerca</a:t>
            </a:r>
            <a:r>
              <a:rPr lang="it-IT" sz="2400" dirty="0" smtClean="0"/>
              <a:t>.</a:t>
            </a:r>
          </a:p>
          <a:p>
            <a:pPr marL="0" indent="0" algn="just">
              <a:buNone/>
            </a:pPr>
            <a:r>
              <a:rPr lang="it-IT" sz="1900" dirty="0" smtClean="0">
                <a:latin typeface="Berlin Sans FB" panose="020E0602020502020306" pitchFamily="34" charset="0"/>
              </a:rPr>
              <a:t>NON </a:t>
            </a:r>
            <a:r>
              <a:rPr lang="it-IT" sz="1900" dirty="0">
                <a:latin typeface="Berlin Sans FB" panose="020E0602020502020306" pitchFamily="34" charset="0"/>
              </a:rPr>
              <a:t>DEVE RISPETTARE IL LIMITE MASSIMO DEL 30% DEL COSTO TOTALE DEL PROGETTO</a:t>
            </a:r>
          </a:p>
          <a:p>
            <a:endParaRPr lang="it-IT" sz="2400" dirty="0"/>
          </a:p>
          <a:p>
            <a:pPr marL="0" indent="0">
              <a:buNone/>
            </a:pPr>
            <a:r>
              <a:rPr lang="it-IT" sz="2400" dirty="0" smtClean="0"/>
              <a:t>Il costo </a:t>
            </a:r>
            <a:r>
              <a:rPr lang="it-IT" sz="2400" dirty="0"/>
              <a:t>da imputare al progetto sarà computato moltiplicando il costo mensile lordo per il numero di mesi persona effettivamente dedicati al progetto. </a:t>
            </a:r>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5210" y="236101"/>
            <a:ext cx="8079842" cy="11766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04048" y="6144181"/>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7741440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763978"/>
          </a:xfrm>
          <a:solidFill>
            <a:schemeClr val="bg1">
              <a:lumMod val="95000"/>
            </a:schemeClr>
          </a:solidFill>
          <a:ln>
            <a:solidFill>
              <a:schemeClr val="bg1">
                <a:lumMod val="85000"/>
              </a:schemeClr>
            </a:solidFill>
          </a:ln>
        </p:spPr>
        <p:txBody>
          <a:bodyPr>
            <a:normAutofit fontScale="92500"/>
          </a:bodyPr>
          <a:lstStyle/>
          <a:p>
            <a:pPr marL="0" indent="0" algn="just">
              <a:buNone/>
            </a:pPr>
            <a:r>
              <a:rPr lang="it-IT" sz="2400" dirty="0" smtClean="0">
                <a:latin typeface="Berlin Sans FB" panose="020E0602020502020306" pitchFamily="34" charset="0"/>
              </a:rPr>
              <a:t>VOCE A1- </a:t>
            </a:r>
            <a:r>
              <a:rPr lang="it-IT" sz="2400" dirty="0">
                <a:latin typeface="Berlin Sans FB" panose="020E0602020502020306" pitchFamily="34" charset="0"/>
              </a:rPr>
              <a:t>PERSONALE DIPENDENTE TEMPO INDETERMINATO</a:t>
            </a:r>
          </a:p>
          <a:p>
            <a:pPr marL="0" indent="0" algn="just">
              <a:buNone/>
            </a:pPr>
            <a:endParaRPr lang="it-IT" sz="2400" dirty="0" smtClean="0">
              <a:latin typeface="Berlin Sans FB" panose="020E0602020502020306" pitchFamily="34" charset="0"/>
            </a:endParaRPr>
          </a:p>
          <a:p>
            <a:pPr marL="0" indent="0" algn="just">
              <a:buNone/>
            </a:pPr>
            <a:r>
              <a:rPr lang="it-IT" sz="2400" dirty="0"/>
              <a:t>I costi relativi a tale voce potranno comprendere (</a:t>
            </a:r>
            <a:r>
              <a:rPr lang="it-IT" sz="2400" b="1" dirty="0"/>
              <a:t>in misura non superiore al 20% </a:t>
            </a:r>
            <a:r>
              <a:rPr lang="it-IT" sz="2400" dirty="0"/>
              <a:t>della voce in argomento) anche quelli relativi al personale scientifico (professori/ricercatori/tecnologi) che risulti dipendente a tempo indeterminato da soggetto giuridico diverso rispetto all’ateneo/ente, e quelli relativi a personale scientifico che risulti comandato o distaccato presso l’ateneo/ente sede dell’unità di </a:t>
            </a:r>
            <a:r>
              <a:rPr lang="it-IT" sz="2400" dirty="0" smtClean="0"/>
              <a:t>ricerca.</a:t>
            </a:r>
          </a:p>
          <a:p>
            <a:pPr marL="0" indent="0" algn="just">
              <a:buNone/>
            </a:pPr>
            <a:r>
              <a:rPr lang="it-IT" sz="2400" dirty="0" smtClean="0"/>
              <a:t> L’argomento è stato oggetto della seguente FAQ</a:t>
            </a: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2"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04048" y="6144181"/>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2592816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763978"/>
          </a:xfrm>
          <a:solidFill>
            <a:schemeClr val="bg1">
              <a:lumMod val="95000"/>
            </a:schemeClr>
          </a:solidFill>
          <a:ln>
            <a:solidFill>
              <a:schemeClr val="bg1">
                <a:lumMod val="85000"/>
              </a:schemeClr>
            </a:solidFill>
          </a:ln>
        </p:spPr>
        <p:txBody>
          <a:bodyPr>
            <a:normAutofit fontScale="70000" lnSpcReduction="20000"/>
          </a:bodyPr>
          <a:lstStyle/>
          <a:p>
            <a:pPr marL="0" indent="0" algn="just">
              <a:buNone/>
            </a:pPr>
            <a:r>
              <a:rPr lang="it-IT" sz="2400" dirty="0" smtClean="0">
                <a:latin typeface="Berlin Sans FB" panose="020E0602020502020306" pitchFamily="34" charset="0"/>
              </a:rPr>
              <a:t>VOCE A1- </a:t>
            </a:r>
            <a:r>
              <a:rPr lang="it-IT" sz="2400" dirty="0">
                <a:latin typeface="Berlin Sans FB" panose="020E0602020502020306" pitchFamily="34" charset="0"/>
              </a:rPr>
              <a:t>PERSONALE DIPENDENTE TEMPO </a:t>
            </a:r>
            <a:r>
              <a:rPr lang="it-IT" sz="2400" dirty="0" smtClean="0">
                <a:latin typeface="Berlin Sans FB" panose="020E0602020502020306" pitchFamily="34" charset="0"/>
              </a:rPr>
              <a:t>INDETERMINATO</a:t>
            </a:r>
          </a:p>
          <a:p>
            <a:pPr marL="0" indent="0">
              <a:buNone/>
            </a:pPr>
            <a:r>
              <a:rPr lang="it-IT" sz="2400" b="1" dirty="0" smtClean="0"/>
              <a:t>FAQ UNITE:</a:t>
            </a:r>
            <a:endParaRPr lang="it-IT" sz="2400" dirty="0"/>
          </a:p>
          <a:p>
            <a:pPr marL="0" indent="0">
              <a:buNone/>
            </a:pPr>
            <a:r>
              <a:rPr lang="it-IT" sz="2400" dirty="0"/>
              <a:t>Può un professore universitario a tempo indeterminato partecipare al bando PRIN 2017 in qualità di PI o Responsabile di unità di ricerca locale, qualora sia in aspettativa presso un ente non vigilato dal MIUR?</a:t>
            </a:r>
          </a:p>
          <a:p>
            <a:pPr marL="0" indent="0">
              <a:buNone/>
            </a:pPr>
            <a:endParaRPr lang="it-IT" sz="2400" dirty="0"/>
          </a:p>
          <a:p>
            <a:pPr marL="0" indent="0">
              <a:buNone/>
            </a:pPr>
            <a:r>
              <a:rPr lang="it-IT" sz="2400" dirty="0"/>
              <a:t>L’art. 7 della Legge n. 240/2010, che regola l’aspettativa dei docenti, applica le disposizioni di cui all’art. 13 del D.P.R. n. 382/1980 che prevede quanto segue.</a:t>
            </a:r>
          </a:p>
          <a:p>
            <a:pPr marL="0" indent="0">
              <a:buNone/>
            </a:pPr>
            <a:r>
              <a:rPr lang="it-IT" sz="2400" dirty="0"/>
              <a:t>“[…]. E' garantita loro [ai docenti in aspettativa], </a:t>
            </a:r>
            <a:r>
              <a:rPr lang="it-IT" sz="2400" dirty="0" smtClean="0"/>
              <a:t>altresì, </a:t>
            </a:r>
            <a:r>
              <a:rPr lang="it-IT" sz="2400" dirty="0"/>
              <a:t>la </a:t>
            </a:r>
            <a:r>
              <a:rPr lang="it-IT" sz="2400" dirty="0" smtClean="0"/>
              <a:t>possibilità di </a:t>
            </a:r>
            <a:r>
              <a:rPr lang="it-IT" sz="2400" dirty="0"/>
              <a:t>svolgere </a:t>
            </a:r>
            <a:r>
              <a:rPr lang="it-IT" sz="2400" dirty="0" smtClean="0"/>
              <a:t>attività </a:t>
            </a:r>
            <a:r>
              <a:rPr lang="it-IT" sz="2400" dirty="0"/>
              <a:t>di ricerca anche applicativa, con </a:t>
            </a:r>
            <a:r>
              <a:rPr lang="it-IT" sz="2400" dirty="0" smtClean="0"/>
              <a:t>modalità da </a:t>
            </a:r>
            <a:r>
              <a:rPr lang="it-IT" sz="2400" dirty="0"/>
              <a:t>determinare d'intesa tra il professore ed il consiglio di </a:t>
            </a:r>
            <a:r>
              <a:rPr lang="it-IT" sz="2400" dirty="0" smtClean="0"/>
              <a:t>Facoltà </a:t>
            </a:r>
            <a:r>
              <a:rPr lang="it-IT" sz="2400" dirty="0"/>
              <a:t>e sentito il consiglio di istituto o di dipartimento, ove istituito, e di accedere ai fondi per la ricerca scientifica”.</a:t>
            </a:r>
          </a:p>
          <a:p>
            <a:pPr marL="0" indent="0">
              <a:buNone/>
            </a:pPr>
            <a:r>
              <a:rPr lang="it-IT" sz="2400" dirty="0"/>
              <a:t>Per il MIUR, pertanto, la partecipazione a un progetto PRIN da parte del docente in aspettativa ai sensi della Legge n. 240/2010 è consentito, se determinato d’intesa tra il professore e il consiglio di Facoltà, come previsto dalla normativa vigente.</a:t>
            </a:r>
          </a:p>
          <a:p>
            <a:pPr marL="0" indent="0" algn="just">
              <a:buNone/>
            </a:pPr>
            <a:endParaRPr lang="it-IT" sz="2400" dirty="0">
              <a:latin typeface="Berlin Sans FB" panose="020E0602020502020306" pitchFamily="34" charset="0"/>
            </a:endParaRPr>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2"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04048" y="6144181"/>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3827871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763978"/>
          </a:xfrm>
          <a:solidFill>
            <a:schemeClr val="bg1">
              <a:lumMod val="95000"/>
            </a:schemeClr>
          </a:solidFill>
          <a:ln>
            <a:solidFill>
              <a:schemeClr val="bg1">
                <a:lumMod val="85000"/>
              </a:schemeClr>
            </a:solidFill>
          </a:ln>
        </p:spPr>
        <p:txBody>
          <a:bodyPr>
            <a:normAutofit fontScale="92500" lnSpcReduction="20000"/>
          </a:bodyPr>
          <a:lstStyle/>
          <a:p>
            <a:pPr marL="0" indent="0" algn="just">
              <a:buNone/>
            </a:pPr>
            <a:r>
              <a:rPr lang="it-IT" sz="2400" dirty="0" smtClean="0">
                <a:latin typeface="Berlin Sans FB" panose="020E0602020502020306" pitchFamily="34" charset="0"/>
              </a:rPr>
              <a:t>VOCE A1- </a:t>
            </a:r>
            <a:r>
              <a:rPr lang="it-IT" sz="2400" dirty="0">
                <a:latin typeface="Berlin Sans FB" panose="020E0602020502020306" pitchFamily="34" charset="0"/>
              </a:rPr>
              <a:t>PERSONALE DIPENDENTE TEMPO </a:t>
            </a:r>
            <a:r>
              <a:rPr lang="it-IT" sz="2400" dirty="0" smtClean="0">
                <a:latin typeface="Berlin Sans FB" panose="020E0602020502020306" pitchFamily="34" charset="0"/>
              </a:rPr>
              <a:t>INDETERMINATO</a:t>
            </a:r>
          </a:p>
          <a:p>
            <a:pPr marL="0" indent="0">
              <a:buNone/>
            </a:pPr>
            <a:r>
              <a:rPr lang="it-IT" sz="2400" b="1" dirty="0" smtClean="0"/>
              <a:t>FAQ MIUR:</a:t>
            </a:r>
            <a:endParaRPr lang="it-IT" sz="2400" dirty="0"/>
          </a:p>
          <a:p>
            <a:pPr marL="0" indent="0" algn="just">
              <a:buNone/>
            </a:pPr>
            <a:r>
              <a:rPr lang="it-IT" sz="2400" dirty="0"/>
              <a:t>Il limite del 20%, in base alla FAQ III del MIUR del 29/01/2018, è riferito, in sede di progettazione,  oltre al costo esposto in A1, anche al numero dei componenti dell'unità.</a:t>
            </a:r>
          </a:p>
          <a:p>
            <a:pPr marL="0" indent="0" algn="just">
              <a:buNone/>
            </a:pPr>
            <a:r>
              <a:rPr lang="it-IT" sz="2400" dirty="0"/>
              <a:t>Inoltre </a:t>
            </a:r>
            <a:r>
              <a:rPr lang="it-IT" sz="2400" b="1" dirty="0"/>
              <a:t>in nessun caso</a:t>
            </a:r>
            <a:r>
              <a:rPr lang="it-IT" sz="2400" dirty="0"/>
              <a:t> </a:t>
            </a:r>
            <a:r>
              <a:rPr lang="it-IT" sz="2400" b="1" dirty="0"/>
              <a:t>per tale personale scientifico </a:t>
            </a:r>
            <a:r>
              <a:rPr lang="it-IT" sz="2400" dirty="0"/>
              <a:t>(che risulta inserito in un'unità di ricerca e dipendente a tempo indeterminato presso un soggetto giuridico diverso rispetto all'ente sede dell'unità), </a:t>
            </a:r>
            <a:r>
              <a:rPr lang="it-IT" sz="2400" b="1" dirty="0"/>
              <a:t>potranno essere previsti rimborsi spese </a:t>
            </a:r>
            <a:r>
              <a:rPr lang="it-IT" sz="2400" dirty="0"/>
              <a:t>di alcun tipo, </a:t>
            </a:r>
            <a:r>
              <a:rPr lang="it-IT" sz="2400" b="1" dirty="0" err="1"/>
              <a:t>nè</a:t>
            </a:r>
            <a:r>
              <a:rPr lang="it-IT" sz="2400" b="1" dirty="0"/>
              <a:t> potranno essere considerate come ammissibili le spese eventualmente sostenute dal soggetto giuridico di appartenenza (no a trasferimenti di somme a tale soggetto giuridico).</a:t>
            </a:r>
            <a:endParaRPr lang="it-IT" sz="2400" dirty="0"/>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2"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04048" y="6144181"/>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5710903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763978"/>
          </a:xfrm>
          <a:solidFill>
            <a:schemeClr val="bg1">
              <a:lumMod val="95000"/>
            </a:schemeClr>
          </a:solidFill>
          <a:ln>
            <a:solidFill>
              <a:schemeClr val="bg1">
                <a:lumMod val="85000"/>
              </a:schemeClr>
            </a:solidFill>
          </a:ln>
        </p:spPr>
        <p:txBody>
          <a:bodyPr>
            <a:normAutofit/>
          </a:bodyPr>
          <a:lstStyle/>
          <a:p>
            <a:pPr marL="0" indent="0" algn="just">
              <a:buNone/>
            </a:pPr>
            <a:r>
              <a:rPr lang="it-IT" sz="2400" dirty="0" smtClean="0">
                <a:latin typeface="Berlin Sans FB" panose="020E0602020502020306" pitchFamily="34" charset="0"/>
              </a:rPr>
              <a:t>VOCE A1- </a:t>
            </a:r>
            <a:r>
              <a:rPr lang="it-IT" sz="2400" dirty="0">
                <a:latin typeface="Berlin Sans FB" panose="020E0602020502020306" pitchFamily="34" charset="0"/>
              </a:rPr>
              <a:t>PERSONALE DIPENDENTE TEMPO </a:t>
            </a:r>
            <a:r>
              <a:rPr lang="it-IT" sz="2400" dirty="0" smtClean="0">
                <a:latin typeface="Berlin Sans FB" panose="020E0602020502020306" pitchFamily="34" charset="0"/>
              </a:rPr>
              <a:t>INDETERMINATO</a:t>
            </a:r>
          </a:p>
          <a:p>
            <a:pPr marL="0" indent="0">
              <a:buNone/>
            </a:pPr>
            <a:r>
              <a:rPr lang="it-IT" sz="2400" b="1" dirty="0" smtClean="0"/>
              <a:t>FAQ MIUR:</a:t>
            </a:r>
            <a:endParaRPr lang="it-IT" sz="2400" dirty="0"/>
          </a:p>
          <a:p>
            <a:pPr marL="0" indent="0" algn="just">
              <a:buNone/>
            </a:pPr>
            <a:r>
              <a:rPr lang="it-IT" sz="2400" b="1" dirty="0"/>
              <a:t>Non è obbligatorio valorizzare la quota in A.1</a:t>
            </a:r>
            <a:r>
              <a:rPr lang="it-IT" sz="2400" dirty="0"/>
              <a:t> (ma è bene ricordarsi che tale voce, insieme con la voce A.2.1 (personale appositamente da reclutare), incide sulla voce B - spese generali).</a:t>
            </a:r>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2"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04048" y="6144181"/>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655403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539552" y="2113294"/>
            <a:ext cx="8229600" cy="3763978"/>
          </a:xfrm>
          <a:solidFill>
            <a:schemeClr val="bg1">
              <a:lumMod val="95000"/>
            </a:schemeClr>
          </a:solidFill>
          <a:ln>
            <a:solidFill>
              <a:schemeClr val="bg1">
                <a:lumMod val="85000"/>
              </a:schemeClr>
            </a:solidFill>
          </a:ln>
        </p:spPr>
        <p:txBody>
          <a:bodyPr>
            <a:normAutofit lnSpcReduction="10000"/>
          </a:bodyPr>
          <a:lstStyle/>
          <a:p>
            <a:pPr marL="0" indent="0" algn="just">
              <a:buNone/>
            </a:pPr>
            <a:r>
              <a:rPr lang="it-IT" sz="2400" dirty="0" smtClean="0">
                <a:latin typeface="Berlin Sans FB" panose="020E0602020502020306" pitchFamily="34" charset="0"/>
              </a:rPr>
              <a:t>VOCE A1- </a:t>
            </a:r>
            <a:r>
              <a:rPr lang="it-IT" sz="2400" dirty="0">
                <a:latin typeface="Berlin Sans FB" panose="020E0602020502020306" pitchFamily="34" charset="0"/>
              </a:rPr>
              <a:t>PERSONALE DIPENDENTE TEMPO </a:t>
            </a:r>
            <a:r>
              <a:rPr lang="it-IT" sz="2400" dirty="0" smtClean="0">
                <a:latin typeface="Berlin Sans FB" panose="020E0602020502020306" pitchFamily="34" charset="0"/>
              </a:rPr>
              <a:t>INDETERMINATO</a:t>
            </a:r>
          </a:p>
          <a:p>
            <a:pPr marL="0" indent="0">
              <a:buNone/>
            </a:pPr>
            <a:r>
              <a:rPr lang="it-IT" sz="2400" b="1" dirty="0" smtClean="0"/>
              <a:t>FAQ MIUR:</a:t>
            </a:r>
            <a:endParaRPr lang="it-IT" sz="2400" dirty="0"/>
          </a:p>
          <a:p>
            <a:pPr marL="0" indent="0" algn="just">
              <a:buNone/>
            </a:pPr>
            <a:r>
              <a:rPr lang="it-IT" sz="2400" dirty="0"/>
              <a:t>In fase di rendicontazione è possibile </a:t>
            </a:r>
            <a:r>
              <a:rPr lang="it-IT" sz="2400" b="1" dirty="0"/>
              <a:t>aumentare la quota di cofinanziamento</a:t>
            </a:r>
            <a:r>
              <a:rPr lang="it-IT" sz="2400" dirty="0"/>
              <a:t>, tuttavia in caso di discostamenti superiori </a:t>
            </a:r>
            <a:r>
              <a:rPr lang="it-IT" sz="2400" b="1" dirty="0"/>
              <a:t>al 20% rispetto al preventivato</a:t>
            </a:r>
            <a:r>
              <a:rPr lang="it-IT" sz="2400" dirty="0"/>
              <a:t>, il MIUR procederà all’acquisizione dei time </a:t>
            </a:r>
            <a:r>
              <a:rPr lang="it-IT" sz="2400" dirty="0" err="1"/>
              <a:t>sheet</a:t>
            </a:r>
            <a:r>
              <a:rPr lang="it-IT" sz="2400" dirty="0"/>
              <a:t> integrati relativi al personale valorizzato per verificare l'effettiva disponibilità temporale rendicontata sul progetto, riservandosi la facoltà di revocare il contributo ministeriale nel caso si accertino palesi irregolarità.</a:t>
            </a:r>
          </a:p>
          <a:p>
            <a:pPr marL="0" indent="0" algn="just">
              <a:buNone/>
            </a:pPr>
            <a:endParaRPr lang="it-IT" sz="2400" dirty="0" smtClean="0">
              <a:latin typeface="Berlin Sans FB" panose="020E0602020502020306" pitchFamily="34" charset="0"/>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236101"/>
            <a:ext cx="8208912" cy="119547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2120" y="441198"/>
            <a:ext cx="2088232" cy="6119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ttangolo 4"/>
          <p:cNvSpPr/>
          <p:nvPr/>
        </p:nvSpPr>
        <p:spPr>
          <a:xfrm>
            <a:off x="5004048" y="6144181"/>
            <a:ext cx="3672407" cy="276999"/>
          </a:xfrm>
          <a:prstGeom prst="rect">
            <a:avLst/>
          </a:prstGeom>
        </p:spPr>
        <p:txBody>
          <a:bodyPr wrap="square">
            <a:spAutoFit/>
          </a:bodyPr>
          <a:lstStyle/>
          <a:p>
            <a:r>
              <a:rPr lang="it-IT" sz="1200" b="1" dirty="0" smtClean="0">
                <a:solidFill>
                  <a:srgbClr val="FF0000"/>
                </a:solidFill>
              </a:rPr>
              <a:t>Area Ricerca-Ufficio Progettazione e Gestione Progetti</a:t>
            </a:r>
            <a:endParaRPr lang="it-IT" sz="1200" dirty="0">
              <a:solidFill>
                <a:srgbClr val="FF0000"/>
              </a:solidFill>
            </a:endParaRPr>
          </a:p>
        </p:txBody>
      </p:sp>
    </p:spTree>
    <p:extLst>
      <p:ext uri="{BB962C8B-B14F-4D97-AF65-F5344CB8AC3E}">
        <p14:creationId xmlns:p14="http://schemas.microsoft.com/office/powerpoint/2010/main" val="1393449719"/>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3901</TotalTime>
  <Words>1482</Words>
  <Application>Microsoft Office PowerPoint</Application>
  <PresentationFormat>Presentazione su schermo (4:3)</PresentationFormat>
  <Paragraphs>137</Paragraphs>
  <Slides>23</Slides>
  <Notes>0</Notes>
  <HiddenSlides>0</HiddenSlides>
  <MMClips>0</MMClips>
  <ScaleCrop>false</ScaleCrop>
  <HeadingPairs>
    <vt:vector size="4" baseType="variant">
      <vt:variant>
        <vt:lpstr>Tema</vt:lpstr>
      </vt:variant>
      <vt:variant>
        <vt:i4>1</vt:i4>
      </vt:variant>
      <vt:variant>
        <vt:lpstr>Titoli diapositive</vt:lpstr>
      </vt:variant>
      <vt:variant>
        <vt:i4>23</vt:i4>
      </vt:variant>
    </vt:vector>
  </HeadingPairs>
  <TitlesOfParts>
    <vt:vector size="24" baseType="lpstr">
      <vt:lpstr>Tema di Office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Ministero dell'Università e della Ricerca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SpinaciE</dc:creator>
  <cp:lastModifiedBy>Alfonso Di Girolamo</cp:lastModifiedBy>
  <cp:revision>361</cp:revision>
  <cp:lastPrinted>2018-01-16T09:34:55Z</cp:lastPrinted>
  <dcterms:created xsi:type="dcterms:W3CDTF">2012-01-12T08:56:06Z</dcterms:created>
  <dcterms:modified xsi:type="dcterms:W3CDTF">2018-02-16T08:28:50Z</dcterms:modified>
</cp:coreProperties>
</file>