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A65AE6-B039-411A-983A-093228B61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BC556E-E6AA-47EE-A954-8EB444E4F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B7F870-7957-4474-9399-EA660B37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39E515-626B-4B2C-B907-CDDC9366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E80C35-F24E-4B8C-BAD0-ED230CA0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62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CF4CE-1065-4B32-96C1-7550C3699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6B6E15-C656-46E2-9B0D-38B4553E8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70BF31-221B-4072-A2A7-C21F5E0A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733630-FB9D-4C9D-BFA3-B6D79903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FA43A6-1767-45CC-8699-E6E62D9B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07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9486477-CB4B-47E5-8308-A96E2BA1C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AA105FB-8E10-4FF2-859F-CB2CE19FF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5519E5-D1D6-414B-B1A3-00E31E9B1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3F2DAD-C4CA-45D5-B708-EA9F044D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AD15F0-3928-46CA-ACC2-C7E44DBB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44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EEF5CF-3769-4029-971C-24EBFB22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5FDCC2-12F9-4FC9-A3A3-D48793666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5F3731-762A-460E-B7F9-F1D1489C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D48A6F-990F-40AD-84A7-E9E5A4CB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B3F9D9-B27E-4127-8F52-52C60E46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40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4866C5-221B-40E7-8E15-CB7D44676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DA3F2B-30CF-4866-B340-8BC77228F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D78ED7-8BB5-40E3-B4F1-F96301F8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18A081-1172-41D2-AEB0-79421FC2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E8786C-DB06-4068-8AD3-3EB1E3BE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72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6F2529-B99E-46DD-A921-8F184DC6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1DD07F-9454-4086-9BB6-9B8359B6B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94F39F-89B5-440B-AE9A-C617A7139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C2B2CC-C05E-4661-A815-80A5FF62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54AD7F-CA40-4C77-A418-039E264B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8D3888-7D4A-4366-81E8-843A2FD3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08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258D8D-845A-4F94-BAE5-6CE4D046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195F94-D374-41C5-92D5-64F5A152C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762CD4-3CDF-457E-9908-6CBAC3FE2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D58A72-642F-431C-B104-B7C0807CE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358C6D-9FCC-4D7B-80FF-B162BB2E4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0F34862-23D0-4359-A115-646CF190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BA40F67-AC6E-40EE-81E9-D73A65C5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0451351-F9AE-4C2B-B05B-2F9D0D670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24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501FC-FBEA-4630-A062-06260BCE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7F770E4-442A-478B-92B9-DE814082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B02724-2117-406C-AAB3-AC9FD69F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E392D1-E534-4E4E-A968-E1F944AC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06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B437CB-D461-46F0-A6C7-F5301A80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00E096-E0A5-4453-A657-9203C500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E5BEE13-5C3B-43A8-B966-17C689B5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77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152AD-99A4-4F14-8F9B-0D9AEE11F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92C905-3952-4D2E-BBD3-E8E32A0E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ED562A8-6160-44F8-ACAA-ACD0C25B0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109D70-8375-471D-B86D-72BAE440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62E866-55F1-4DCE-ACFD-FC8B03A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7F2C00-123F-432D-821A-CFFC86F4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04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0A9B00-82FF-4EC8-9849-DC57C071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78A929B-D06E-437C-8EDE-D3C524B91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D9510E-95DC-4FA5-A821-145ECF96E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86A4BA-B7F9-49E2-870F-A8DA482F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217810-DE88-40A6-80A8-DF14D211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A4C12D-ADC9-4B5E-98B0-4F89F0F8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1E61F73-E7DB-4901-9FB4-3DAD593D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3A9074-FA9A-4431-BF41-EABC0E41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311F50-C880-44F7-A8CF-16FB3DF36B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FED9-2D3F-4D15-A95E-0B5634998FC0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391AF8-FC12-4062-9855-BBF7BBF62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4159B9-D09A-4F6E-AE12-089AE08DA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FF6D-4693-494E-AD6D-B422D3321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78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D992F-29F4-4461-B185-C64DC8A44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553" y="358588"/>
            <a:ext cx="11465859" cy="1801906"/>
          </a:xfrm>
        </p:spPr>
        <p:txBody>
          <a:bodyPr anchor="t">
            <a:normAutofit fontScale="90000"/>
          </a:bodyPr>
          <a:lstStyle/>
          <a:p>
            <a:r>
              <a:rPr lang="it-IT" sz="2000" b="1" dirty="0"/>
              <a:t>Dipartimento di Medicina Veterinaria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Bando Incarichi Insegnamenti a.a.2024/2025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pubblicato in data 06 giugno 2024 - scadenza 24 giugno 2024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ISTANZE PERVENUTE E ASSEGNATE</a:t>
            </a: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br>
              <a:rPr lang="it-IT" sz="2000" b="1" dirty="0"/>
            </a:br>
            <a:endParaRPr lang="it-IT" sz="2000" b="1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6DFB833-FE11-464D-8178-33D145568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4180"/>
              </p:ext>
            </p:extLst>
          </p:nvPr>
        </p:nvGraphicFramePr>
        <p:xfrm>
          <a:off x="430305" y="2644587"/>
          <a:ext cx="11331389" cy="2529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522">
                  <a:extLst>
                    <a:ext uri="{9D8B030D-6E8A-4147-A177-3AD203B41FA5}">
                      <a16:colId xmlns:a16="http://schemas.microsoft.com/office/drawing/2014/main" val="649097439"/>
                    </a:ext>
                  </a:extLst>
                </a:gridCol>
                <a:gridCol w="3676554">
                  <a:extLst>
                    <a:ext uri="{9D8B030D-6E8A-4147-A177-3AD203B41FA5}">
                      <a16:colId xmlns:a16="http://schemas.microsoft.com/office/drawing/2014/main" val="173886245"/>
                    </a:ext>
                  </a:extLst>
                </a:gridCol>
                <a:gridCol w="3408356">
                  <a:extLst>
                    <a:ext uri="{9D8B030D-6E8A-4147-A177-3AD203B41FA5}">
                      <a16:colId xmlns:a16="http://schemas.microsoft.com/office/drawing/2014/main" val="353257441"/>
                    </a:ext>
                  </a:extLst>
                </a:gridCol>
                <a:gridCol w="424648">
                  <a:extLst>
                    <a:ext uri="{9D8B030D-6E8A-4147-A177-3AD203B41FA5}">
                      <a16:colId xmlns:a16="http://schemas.microsoft.com/office/drawing/2014/main" val="327667647"/>
                    </a:ext>
                  </a:extLst>
                </a:gridCol>
                <a:gridCol w="502873">
                  <a:extLst>
                    <a:ext uri="{9D8B030D-6E8A-4147-A177-3AD203B41FA5}">
                      <a16:colId xmlns:a16="http://schemas.microsoft.com/office/drawing/2014/main" val="1926458821"/>
                    </a:ext>
                  </a:extLst>
                </a:gridCol>
                <a:gridCol w="759896">
                  <a:extLst>
                    <a:ext uri="{9D8B030D-6E8A-4147-A177-3AD203B41FA5}">
                      <a16:colId xmlns:a16="http://schemas.microsoft.com/office/drawing/2014/main" val="935677971"/>
                    </a:ext>
                  </a:extLst>
                </a:gridCol>
                <a:gridCol w="1021198">
                  <a:extLst>
                    <a:ext uri="{9D8B030D-6E8A-4147-A177-3AD203B41FA5}">
                      <a16:colId xmlns:a16="http://schemas.microsoft.com/office/drawing/2014/main" val="1620557671"/>
                    </a:ext>
                  </a:extLst>
                </a:gridCol>
                <a:gridCol w="1057342">
                  <a:extLst>
                    <a:ext uri="{9D8B030D-6E8A-4147-A177-3AD203B41FA5}">
                      <a16:colId xmlns:a16="http://schemas.microsoft.com/office/drawing/2014/main" val="896078222"/>
                    </a:ext>
                  </a:extLst>
                </a:gridCol>
              </a:tblGrid>
              <a:tr h="35510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CORSO DI LAUREA MAGISTRALE IN MEDICINA VETERINARIA (LM42)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4221138227"/>
                  </a:ext>
                </a:extLst>
              </a:tr>
              <a:tr h="289681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864349990"/>
                  </a:ext>
                </a:extLst>
              </a:tr>
              <a:tr h="30547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ANNO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CORSO INTEGRATO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MODULO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ORE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CFU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SSD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800" u="none" strike="noStrike" dirty="0">
                          <a:effectLst/>
                        </a:rPr>
                        <a:t>IMPORTO al netto di C/Ente *</a:t>
                      </a:r>
                      <a:endParaRPr lang="it-IT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Incarichi assegnati</a:t>
                      </a: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207438782"/>
                  </a:ext>
                </a:extLst>
              </a:tr>
              <a:tr h="41476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I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Zoologia veterinaria ed etologia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Zoologia veterinaria (Mutuo)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BIO/05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875,00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Arbuatti Alessio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137430320"/>
                  </a:ext>
                </a:extLst>
              </a:tr>
              <a:tr h="41476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Microbiologia, Epidemiologia e Statistica veterinaria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Statistica e informatica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35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5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SECS-S/02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875,00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Massirio Ivano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4131140747"/>
                  </a:ext>
                </a:extLst>
              </a:tr>
              <a:tr h="74997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Clinica medica, Terapia medica veterinaria e Medicina legale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Medicina comportamentale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24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2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VET/08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600,00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Colangeli Raimondo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87197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99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C7EB380-D080-4AC8-86EB-53530BE6E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8556"/>
              </p:ext>
            </p:extLst>
          </p:nvPr>
        </p:nvGraphicFramePr>
        <p:xfrm>
          <a:off x="354105" y="523268"/>
          <a:ext cx="11389660" cy="5358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94">
                  <a:extLst>
                    <a:ext uri="{9D8B030D-6E8A-4147-A177-3AD203B41FA5}">
                      <a16:colId xmlns:a16="http://schemas.microsoft.com/office/drawing/2014/main" val="492405008"/>
                    </a:ext>
                  </a:extLst>
                </a:gridCol>
                <a:gridCol w="3695461">
                  <a:extLst>
                    <a:ext uri="{9D8B030D-6E8A-4147-A177-3AD203B41FA5}">
                      <a16:colId xmlns:a16="http://schemas.microsoft.com/office/drawing/2014/main" val="1277716993"/>
                    </a:ext>
                  </a:extLst>
                </a:gridCol>
                <a:gridCol w="3425883">
                  <a:extLst>
                    <a:ext uri="{9D8B030D-6E8A-4147-A177-3AD203B41FA5}">
                      <a16:colId xmlns:a16="http://schemas.microsoft.com/office/drawing/2014/main" val="1991636039"/>
                    </a:ext>
                  </a:extLst>
                </a:gridCol>
                <a:gridCol w="426833">
                  <a:extLst>
                    <a:ext uri="{9D8B030D-6E8A-4147-A177-3AD203B41FA5}">
                      <a16:colId xmlns:a16="http://schemas.microsoft.com/office/drawing/2014/main" val="4048203269"/>
                    </a:ext>
                  </a:extLst>
                </a:gridCol>
                <a:gridCol w="505458">
                  <a:extLst>
                    <a:ext uri="{9D8B030D-6E8A-4147-A177-3AD203B41FA5}">
                      <a16:colId xmlns:a16="http://schemas.microsoft.com/office/drawing/2014/main" val="1046832717"/>
                    </a:ext>
                  </a:extLst>
                </a:gridCol>
                <a:gridCol w="763803">
                  <a:extLst>
                    <a:ext uri="{9D8B030D-6E8A-4147-A177-3AD203B41FA5}">
                      <a16:colId xmlns:a16="http://schemas.microsoft.com/office/drawing/2014/main" val="3443191432"/>
                    </a:ext>
                  </a:extLst>
                </a:gridCol>
                <a:gridCol w="977604">
                  <a:extLst>
                    <a:ext uri="{9D8B030D-6E8A-4147-A177-3AD203B41FA5}">
                      <a16:colId xmlns:a16="http://schemas.microsoft.com/office/drawing/2014/main" val="1908101040"/>
                    </a:ext>
                  </a:extLst>
                </a:gridCol>
                <a:gridCol w="1111624">
                  <a:extLst>
                    <a:ext uri="{9D8B030D-6E8A-4147-A177-3AD203B41FA5}">
                      <a16:colId xmlns:a16="http://schemas.microsoft.com/office/drawing/2014/main" val="3489428566"/>
                    </a:ext>
                  </a:extLst>
                </a:gridCol>
              </a:tblGrid>
              <a:tr h="16892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CORSO DI LAUREA IN TUTELA E BENESSERE ANIMALE (L38)</a:t>
                      </a:r>
                      <a:endParaRPr lang="it-I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344594001"/>
                  </a:ext>
                </a:extLst>
              </a:tr>
              <a:tr h="165627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797380146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ANNO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CORSO INTEGRATO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MODULO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ORE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CFU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SSD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IMPORTO al netto di C/Ente *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Domande pervenute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900848695"/>
                  </a:ext>
                </a:extLst>
              </a:tr>
              <a:tr h="16562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C.M. MATEMATICA E STATISTICA PER LA BIOLOGIA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MAT/06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€ 875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Massirio Ivano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2061122228"/>
                  </a:ext>
                </a:extLst>
              </a:tr>
              <a:tr h="2858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Anatomia comparata degli animali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VET/01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€ 1.400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 /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241029626"/>
                  </a:ext>
                </a:extLst>
              </a:tr>
              <a:tr h="2858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C.M. Psicobiologia e psicologia animale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M-PSI/02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€ 1.050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Martelli Alessandra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705503596"/>
                  </a:ext>
                </a:extLst>
              </a:tr>
              <a:tr h="5325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Strutture ed impianti per animali e allevamenti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Costruzioni (scuderie, canili, ecc.) ed impianti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AGR/10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€ 1.050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Di Domenicantonio Alfredo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362610405"/>
                  </a:ext>
                </a:extLst>
              </a:tr>
              <a:tr h="3797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Ecologia e ecotossicologia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Ecologia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21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BIO/07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€ 525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Arbuatti Alessio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064729030"/>
                  </a:ext>
                </a:extLst>
              </a:tr>
              <a:tr h="3414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Gestione sanitaria dell'animale e legislazione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Riabilitazione veterinaria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VET/09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€ 875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Silenzi Laura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2097304470"/>
                  </a:ext>
                </a:extLst>
              </a:tr>
              <a:tr h="428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Pet-therapy e animali da servizio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Scienze infermieristiche e tecniche neuropsichiatriche e riabilitative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MED/48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€ 875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Castelli Sara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034742807"/>
                  </a:ext>
                </a:extLst>
              </a:tr>
              <a:tr h="428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Pet-therapy e animali da servizio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Medicina Fisica riabilitativa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28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MED/34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€ 700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Castelli Sara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271412750"/>
                  </a:ext>
                </a:extLst>
              </a:tr>
              <a:tr h="3860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Gli animali non convenzionali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Zoocolture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AGR/20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€ 875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Gramenzi Monica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81645328"/>
                  </a:ext>
                </a:extLst>
              </a:tr>
              <a:tr h="3208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TIROCINIO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Laboratorio di Assistenza Comportamentale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21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€ 525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Pattacini Olga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265757172"/>
                  </a:ext>
                </a:extLst>
              </a:tr>
              <a:tr h="3093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TIROCINIO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Laboratorio di istruzione cinofila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€ 350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Bertoldi Isabella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2214957307"/>
                  </a:ext>
                </a:extLst>
              </a:tr>
              <a:tr h="428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TIROCINIO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Laboratorio di attività educative assistite e terapie con gli animali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€ 350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Castelli Sara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416387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3DA215E-2200-4FE3-BD66-BE1234F3C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27889"/>
              </p:ext>
            </p:extLst>
          </p:nvPr>
        </p:nvGraphicFramePr>
        <p:xfrm>
          <a:off x="439271" y="514628"/>
          <a:ext cx="11519649" cy="504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6">
                  <a:extLst>
                    <a:ext uri="{9D8B030D-6E8A-4147-A177-3AD203B41FA5}">
                      <a16:colId xmlns:a16="http://schemas.microsoft.com/office/drawing/2014/main" val="4073410866"/>
                    </a:ext>
                  </a:extLst>
                </a:gridCol>
                <a:gridCol w="3737637">
                  <a:extLst>
                    <a:ext uri="{9D8B030D-6E8A-4147-A177-3AD203B41FA5}">
                      <a16:colId xmlns:a16="http://schemas.microsoft.com/office/drawing/2014/main" val="383139960"/>
                    </a:ext>
                  </a:extLst>
                </a:gridCol>
                <a:gridCol w="3464983">
                  <a:extLst>
                    <a:ext uri="{9D8B030D-6E8A-4147-A177-3AD203B41FA5}">
                      <a16:colId xmlns:a16="http://schemas.microsoft.com/office/drawing/2014/main" val="1731599660"/>
                    </a:ext>
                  </a:extLst>
                </a:gridCol>
                <a:gridCol w="431703">
                  <a:extLst>
                    <a:ext uri="{9D8B030D-6E8A-4147-A177-3AD203B41FA5}">
                      <a16:colId xmlns:a16="http://schemas.microsoft.com/office/drawing/2014/main" val="1454776416"/>
                    </a:ext>
                  </a:extLst>
                </a:gridCol>
                <a:gridCol w="511228">
                  <a:extLst>
                    <a:ext uri="{9D8B030D-6E8A-4147-A177-3AD203B41FA5}">
                      <a16:colId xmlns:a16="http://schemas.microsoft.com/office/drawing/2014/main" val="1129192929"/>
                    </a:ext>
                  </a:extLst>
                </a:gridCol>
                <a:gridCol w="772521">
                  <a:extLst>
                    <a:ext uri="{9D8B030D-6E8A-4147-A177-3AD203B41FA5}">
                      <a16:colId xmlns:a16="http://schemas.microsoft.com/office/drawing/2014/main" val="3494058522"/>
                    </a:ext>
                  </a:extLst>
                </a:gridCol>
                <a:gridCol w="1045174">
                  <a:extLst>
                    <a:ext uri="{9D8B030D-6E8A-4147-A177-3AD203B41FA5}">
                      <a16:colId xmlns:a16="http://schemas.microsoft.com/office/drawing/2014/main" val="4180360464"/>
                    </a:ext>
                  </a:extLst>
                </a:gridCol>
                <a:gridCol w="1067897">
                  <a:extLst>
                    <a:ext uri="{9D8B030D-6E8A-4147-A177-3AD203B41FA5}">
                      <a16:colId xmlns:a16="http://schemas.microsoft.com/office/drawing/2014/main" val="486082480"/>
                    </a:ext>
                  </a:extLst>
                </a:gridCol>
              </a:tblGrid>
              <a:tr h="2477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CORSO DI LAUREA MAGISTRALE IN SCIENZE DELLE PRODUZIONI ANIMALI SOSTENIBILI (LM86)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916516573"/>
                  </a:ext>
                </a:extLst>
              </a:tr>
              <a:tr h="2197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2096123989"/>
                  </a:ext>
                </a:extLst>
              </a:tr>
              <a:tr h="59579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ANNO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CORSO INTEGRATO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MODULO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ORE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CFU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SSD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IMPORTO al netto di C/Ente *</a:t>
                      </a:r>
                      <a:endParaRPr lang="it-IT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Incarichi assegnati</a:t>
                      </a: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826809108"/>
                  </a:ext>
                </a:extLst>
              </a:tr>
              <a:tr h="5688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Alimentazione animale e sostenibilità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Produzioni foraggere e gestione dei sistemi integrati agro-silvo-pastorali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AGR/02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€ 1.500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Del Toro Elena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100654152"/>
                  </a:ext>
                </a:extLst>
              </a:tr>
              <a:tr h="405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Alimentazione animale e sostenibilità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Alimentazione e razionamento per l’allevamento sostenibile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AGR/18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€ 1.500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Cavallini Damiano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623563615"/>
                  </a:ext>
                </a:extLst>
              </a:tr>
              <a:tr h="38784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Costruzioni Zootecniche e Efficienza degli Allevamenti  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Costruzioni ed impiantistica zootecnica a basso impatto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AGR/10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€ 1.500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Bovo Marco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55646043"/>
                  </a:ext>
                </a:extLst>
              </a:tr>
              <a:tr h="40938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Costruzioni Zootecniche e Efficienza degli Allevamenti  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Efficienza energetica dell’allevamento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ING-IND/09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€ 1.250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Cinocca Andrea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952824294"/>
                  </a:ext>
                </a:extLst>
              </a:tr>
              <a:tr h="3662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Allevamento e Precision Farming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Informatizzazione dell'azienda zootecnica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ING-INF/05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€ 1.500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Vignone Oreste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493476014"/>
                  </a:ext>
                </a:extLst>
              </a:tr>
              <a:tr h="4826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Biotecnologie embrio/molecolari, adattamento genetico e biodiversità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VET/02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€ 1.500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Palazzese Luca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130521053"/>
                  </a:ext>
                </a:extLst>
              </a:tr>
              <a:tr h="48480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C.M. Interazione fra i processi produttivi e la sostenibilità ambientale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ING-IND/09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€ 1.250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Di Battista Davide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3649999410"/>
                  </a:ext>
                </a:extLst>
              </a:tr>
              <a:tr h="6722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C.M. SANITA' E SICUREZZA DEI PRODOTTI DI ORIGINE ANIMALE OTTENUTI DA TECNOLOGIE INNOVATIVE E SOSTENIBILI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VET/04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€ 1.500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Ferri Gianluigi</a:t>
                      </a:r>
                      <a:endParaRPr lang="it-IT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2849943050"/>
                  </a:ext>
                </a:extLst>
              </a:tr>
              <a:tr h="203052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22" marR="6222" marT="6222" marB="0" anchor="ctr"/>
                </a:tc>
                <a:extLst>
                  <a:ext uri="{0D108BD9-81ED-4DB2-BD59-A6C34878D82A}">
                    <a16:rowId xmlns:a16="http://schemas.microsoft.com/office/drawing/2014/main" val="1787601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3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73024E8-CE8F-4AFA-BCB5-1854F46B8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62148"/>
              </p:ext>
            </p:extLst>
          </p:nvPr>
        </p:nvGraphicFramePr>
        <p:xfrm>
          <a:off x="546846" y="74301"/>
          <a:ext cx="10623177" cy="6532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490">
                  <a:extLst>
                    <a:ext uri="{9D8B030D-6E8A-4147-A177-3AD203B41FA5}">
                      <a16:colId xmlns:a16="http://schemas.microsoft.com/office/drawing/2014/main" val="1742892900"/>
                    </a:ext>
                  </a:extLst>
                </a:gridCol>
                <a:gridCol w="2329758">
                  <a:extLst>
                    <a:ext uri="{9D8B030D-6E8A-4147-A177-3AD203B41FA5}">
                      <a16:colId xmlns:a16="http://schemas.microsoft.com/office/drawing/2014/main" val="3336759847"/>
                    </a:ext>
                  </a:extLst>
                </a:gridCol>
                <a:gridCol w="4312349">
                  <a:extLst>
                    <a:ext uri="{9D8B030D-6E8A-4147-A177-3AD203B41FA5}">
                      <a16:colId xmlns:a16="http://schemas.microsoft.com/office/drawing/2014/main" val="1539646711"/>
                    </a:ext>
                  </a:extLst>
                </a:gridCol>
                <a:gridCol w="398108">
                  <a:extLst>
                    <a:ext uri="{9D8B030D-6E8A-4147-A177-3AD203B41FA5}">
                      <a16:colId xmlns:a16="http://schemas.microsoft.com/office/drawing/2014/main" val="3179002098"/>
                    </a:ext>
                  </a:extLst>
                </a:gridCol>
                <a:gridCol w="471442">
                  <a:extLst>
                    <a:ext uri="{9D8B030D-6E8A-4147-A177-3AD203B41FA5}">
                      <a16:colId xmlns:a16="http://schemas.microsoft.com/office/drawing/2014/main" val="2991906880"/>
                    </a:ext>
                  </a:extLst>
                </a:gridCol>
                <a:gridCol w="712401">
                  <a:extLst>
                    <a:ext uri="{9D8B030D-6E8A-4147-A177-3AD203B41FA5}">
                      <a16:colId xmlns:a16="http://schemas.microsoft.com/office/drawing/2014/main" val="3845813077"/>
                    </a:ext>
                  </a:extLst>
                </a:gridCol>
                <a:gridCol w="963839">
                  <a:extLst>
                    <a:ext uri="{9D8B030D-6E8A-4147-A177-3AD203B41FA5}">
                      <a16:colId xmlns:a16="http://schemas.microsoft.com/office/drawing/2014/main" val="1867168224"/>
                    </a:ext>
                  </a:extLst>
                </a:gridCol>
                <a:gridCol w="984790">
                  <a:extLst>
                    <a:ext uri="{9D8B030D-6E8A-4147-A177-3AD203B41FA5}">
                      <a16:colId xmlns:a16="http://schemas.microsoft.com/office/drawing/2014/main" val="2911990769"/>
                    </a:ext>
                  </a:extLst>
                </a:gridCol>
              </a:tblGrid>
              <a:tr h="15122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TIROCINI CORSO DI LAUREA MAGISTRALE IN MEDICINA VETERINARIA (LM42)</a:t>
                      </a:r>
                      <a:endParaRPr lang="it-IT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3123608241"/>
                  </a:ext>
                </a:extLst>
              </a:tr>
              <a:tr h="151228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4225291503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ANNO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 dirty="0">
                          <a:effectLst/>
                        </a:rPr>
                        <a:t>CORSO INTEGRATO</a:t>
                      </a:r>
                      <a:endParaRPr lang="it-IT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 dirty="0">
                          <a:effectLst/>
                        </a:rPr>
                        <a:t>MODULO</a:t>
                      </a:r>
                      <a:endParaRPr lang="it-IT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ORE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CFU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SSD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IMPORTO al netto di C/Ente *</a:t>
                      </a:r>
                      <a:endParaRPr lang="it-IT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Incarichi assegnati</a:t>
                      </a: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4045425622"/>
                  </a:ext>
                </a:extLst>
              </a:tr>
              <a:tr h="2697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Medica (Animali da reddito 1)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676299009"/>
                  </a:ext>
                </a:extLst>
              </a:tr>
              <a:tr h="23308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Clinica Medica (Animali da reddito 2)</a:t>
                      </a:r>
                      <a:endParaRPr lang="it-IT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3483407096"/>
                  </a:ext>
                </a:extLst>
              </a:tr>
              <a:tr h="2527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Medica (Animali da reddito 3)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462841376"/>
                  </a:ext>
                </a:extLst>
              </a:tr>
              <a:tr h="2218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Medica (Animali da reddito 4)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2900996478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Medica (Animali non convenzionali)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2462726223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Medica (Oftalmologia)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Pincelli Maria Cristina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2724302829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Clinica Medica (Dermatologia)</a:t>
                      </a:r>
                      <a:endParaRPr lang="it-IT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VET/08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Di Diodoro Francesca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1686088215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Clinica Ostetrica, Ginecologica ed Andrologica degli ovicaprini </a:t>
                      </a:r>
                      <a:endParaRPr lang="it-IT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VET/10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634499886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Ostetrica, Ginecologica ed Andrologica del suino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VET/10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1067682838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Ostetrica e anestesiologia della riproduzione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80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VET/10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1717204949"/>
                  </a:ext>
                </a:extLst>
              </a:tr>
              <a:tr h="2226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ostetrica 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VET/10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1.500,00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242933419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Supervised extramural professional practical training (SEPPT) Small Animal I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VET/09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3085506266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Supervised extramural professional practical training (SEPPT) Small Animal II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VET/09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1.500,00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615393450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Clinica chirurgica (Diagnostica per immagini avanzata)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VET/09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Masci Stefano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1933792924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Ispezione (3) 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VET/04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1.500,00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D'Annunzio Tiziana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419289575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Ispezione (4)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VET/04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Piccioni Maria Antonietta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2591556434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Ispezione (5) 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VET/04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Piccioni Rolando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3930678118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Zootecnia (Suini 1) 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5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AGR/17-20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2.500,00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Salvadori Giorgio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2249589466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Zootecnia (Ruminanti)  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AGR/17-20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1.500,00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Vignone Oreste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1162904536"/>
                  </a:ext>
                </a:extLst>
              </a:tr>
              <a:tr h="2992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Zootecnia (Suini 2) </a:t>
                      </a:r>
                      <a:endParaRPr lang="it-IT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AGR/17-20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1.000,00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Ciavattella Ugo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3045016162"/>
                  </a:ext>
                </a:extLst>
              </a:tr>
              <a:tr h="2478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TIROCINIO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Profilassi e patologia aviare (4)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VET/05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1.500,00</a:t>
                      </a:r>
                      <a:endParaRPr lang="it-IT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Ruffini Fausto</a:t>
                      </a:r>
                      <a:endParaRPr lang="it-IT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95" marR="3995" marT="3995" marB="0" anchor="ctr"/>
                </a:tc>
                <a:extLst>
                  <a:ext uri="{0D108BD9-81ED-4DB2-BD59-A6C34878D82A}">
                    <a16:rowId xmlns:a16="http://schemas.microsoft.com/office/drawing/2014/main" val="3888565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079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960</Words>
  <Application>Microsoft Office PowerPoint</Application>
  <PresentationFormat>Widescreen</PresentationFormat>
  <Paragraphs>398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Dipartimento di Medicina Veterinaria  Bando Incarichi Insegnamenti a.a.2024/2025  pubblicato in data 06 giugno 2024 - scadenza 24 giugno 2024  ISTANZE PERVENUTE E ASSEGNATE                  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Incarichi Insegnamenti a.a.2024/2025 pubblicato in data 06 giugno 2024 scadenza 24 giugno 2024</dc:title>
  <dc:creator>Debora Di Filippo</dc:creator>
  <cp:lastModifiedBy>Alessia Carosi</cp:lastModifiedBy>
  <cp:revision>5</cp:revision>
  <dcterms:created xsi:type="dcterms:W3CDTF">2024-06-25T07:22:21Z</dcterms:created>
  <dcterms:modified xsi:type="dcterms:W3CDTF">2024-07-03T07:29:16Z</dcterms:modified>
</cp:coreProperties>
</file>