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6BA42-A9A6-4A03-BCAA-395824223651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0CEA-DCBA-42E7-A528-401D3DC0B87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et.google.com/yih-ekeg-pps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b="23333"/>
          <a:stretch>
            <a:fillRect/>
          </a:stretch>
        </p:blipFill>
        <p:spPr bwMode="auto">
          <a:xfrm>
            <a:off x="467544" y="1124745"/>
            <a:ext cx="8280920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Immagin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6408737"/>
            <a:ext cx="1152128" cy="449263"/>
          </a:xfrm>
          <a:prstGeom prst="rect">
            <a:avLst/>
          </a:prstGeom>
          <a:noFill/>
        </p:spPr>
      </p:pic>
      <p:pic>
        <p:nvPicPr>
          <p:cNvPr id="2051" name="Immagin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6408737"/>
            <a:ext cx="5579294" cy="449263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619672" y="2548061"/>
            <a:ext cx="6389891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hnschrift" pitchFamily="34" charset="0"/>
                <a:ea typeface="Calibri" pitchFamily="34" charset="0"/>
                <a:cs typeface="Times New Roman" pitchFamily="18" charset="0"/>
              </a:rPr>
              <a:t>Metodi per la “pesatura” dei procedimenti giudiziari: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hnschrift" pitchFamily="34" charset="0"/>
                <a:ea typeface="Calibri" pitchFamily="34" charset="0"/>
                <a:cs typeface="Times New Roman" pitchFamily="18" charset="0"/>
              </a:rPr>
              <a:t>la strada verso una corretta ripartizione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sz="2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ahnschrift" pitchFamily="34" charset="0"/>
                <a:ea typeface="Calibri" pitchFamily="34" charset="0"/>
                <a:cs typeface="Times New Roman" pitchFamily="18" charset="0"/>
              </a:rPr>
              <a:t>dei carichi di lavoro negli uffici giudiziari</a:t>
            </a:r>
            <a:endParaRPr kumimoji="0" lang="it-IT" sz="6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21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363663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107504" y="4005064"/>
            <a:ext cx="889248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5638" algn="ctr"/>
              </a:tabLst>
            </a:pPr>
            <a:r>
              <a:rPr kumimoji="0" 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Il personale di ricerca dell’Università degli studi di Teramo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5638" algn="ctr"/>
              </a:tabLst>
            </a:pPr>
            <a:r>
              <a:rPr kumimoji="0" 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dialoga 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5638" algn="ctr"/>
              </a:tabLst>
            </a:pPr>
            <a:r>
              <a:rPr kumimoji="0" 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con il </a:t>
            </a:r>
            <a:r>
              <a:rPr kumimoji="0" lang="it-IT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Dott. </a:t>
            </a:r>
            <a:r>
              <a:rPr kumimoji="0" lang="it-IT" sz="2000" b="0" i="0" u="none" strike="noStrike" cap="small" normalizeH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Marco Fabri</a:t>
            </a:r>
            <a:endParaRPr kumimoji="0" lang="it-IT" sz="600" b="0" i="0" u="none" strike="noStrike" cap="small" normalizeH="0" dirty="0">
              <a:ln>
                <a:noFill/>
              </a:ln>
              <a:solidFill>
                <a:schemeClr val="tx1"/>
              </a:solidFill>
              <a:effectLst/>
              <a:latin typeface="Bahnschrift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5638" algn="ctr"/>
              </a:tabLst>
            </a:pPr>
            <a:r>
              <a:rPr kumimoji="0" 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Dirigente di Ricerca,</a:t>
            </a:r>
            <a:r>
              <a:rPr kumimoji="0" lang="it-IT" sz="1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it-IT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Istituto di Informatica Giuridica e Sistemi Giudiziari (IGSG-CNR) di Bologna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195638" algn="ctr"/>
              </a:tabLst>
            </a:pPr>
            <a:endParaRPr lang="it-IT" sz="1400" dirty="0">
              <a:latin typeface="Bahnschrift" pitchFamily="34" charset="0"/>
              <a:ea typeface="Calibri" pitchFamily="34" charset="0"/>
              <a:cs typeface="Times New Roman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195638" algn="ctr"/>
              </a:tabLst>
            </a:pPr>
            <a:r>
              <a:rPr lang="it-IT" sz="1400" dirty="0">
                <a:latin typeface="Bahnschrift" pitchFamily="34" charset="0"/>
                <a:ea typeface="Calibri" pitchFamily="34" charset="0"/>
                <a:cs typeface="Times New Roman" pitchFamily="18" charset="0"/>
              </a:rPr>
              <a:t>nell’ambito del Progetto “Modelli Organizzativi e Innovazione Digitale: Il Nuovo Ufficio 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195638" algn="ctr"/>
              </a:tabLst>
            </a:pPr>
            <a:r>
              <a:rPr lang="it-IT" sz="1400" dirty="0">
                <a:latin typeface="Bahnschrift" pitchFamily="34" charset="0"/>
                <a:ea typeface="Calibri" pitchFamily="34" charset="0"/>
                <a:cs typeface="Times New Roman" pitchFamily="18" charset="0"/>
              </a:rPr>
              <a:t>per il Processo per l'Efficienza del Sistema - Giustizia/MOD-UPP” </a:t>
            </a: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195638" algn="ctr"/>
              </a:tabLst>
            </a:pPr>
            <a:endParaRPr lang="it-IT" sz="1400" dirty="0">
              <a:latin typeface="Bahnschrift" pitchFamily="34" charset="0"/>
              <a:ea typeface="Calibri" pitchFamily="34" charset="0"/>
              <a:cs typeface="Times New Roman" pitchFamily="18" charset="0"/>
            </a:endParaRPr>
          </a:p>
          <a:p>
            <a:pPr lvl="0" indent="449263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195638" algn="ctr"/>
              </a:tabLst>
            </a:pPr>
            <a:r>
              <a:rPr lang="it-IT" sz="1400" dirty="0">
                <a:latin typeface="Bahnschrift" pitchFamily="34" charset="0"/>
                <a:ea typeface="Calibri" pitchFamily="34" charset="0"/>
                <a:cs typeface="Times New Roman" pitchFamily="18" charset="0"/>
              </a:rPr>
              <a:t>Introduce e coordina: Prof. Giorgio G. Poli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5638" algn="ctr"/>
              </a:tabLst>
            </a:pPr>
            <a:endParaRPr kumimoji="0" lang="it-IT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95638" algn="ctr"/>
              </a:tabLst>
            </a:pPr>
            <a:endParaRPr kumimoji="0" lang="it-IT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Immagin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16632"/>
            <a:ext cx="2047520" cy="936104"/>
          </a:xfrm>
          <a:prstGeom prst="rect">
            <a:avLst/>
          </a:prstGeom>
          <a:noFill/>
        </p:spPr>
      </p:pic>
      <p:sp>
        <p:nvSpPr>
          <p:cNvPr id="12" name="CasellaDiTesto 11"/>
          <p:cNvSpPr txBox="1"/>
          <p:nvPr/>
        </p:nvSpPr>
        <p:spPr>
          <a:xfrm>
            <a:off x="4788024" y="260648"/>
            <a:ext cx="39950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cap="small" dirty="0">
                <a:latin typeface="Bahnschrift" pitchFamily="34" charset="0"/>
              </a:rPr>
              <a:t>Dipartimento di </a:t>
            </a:r>
            <a:r>
              <a:rPr lang="it-IT" cap="small" dirty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Giurisprudenza</a:t>
            </a:r>
          </a:p>
          <a:p>
            <a:pPr algn="ctr"/>
            <a:r>
              <a:rPr lang="it-IT" cap="small" dirty="0">
                <a:latin typeface="Bahnschrift" pitchFamily="34" charset="0"/>
              </a:rPr>
              <a:t>Cattedra di </a:t>
            </a:r>
            <a:r>
              <a:rPr lang="it-IT" cap="small" dirty="0">
                <a:solidFill>
                  <a:schemeClr val="accent2">
                    <a:lumMod val="75000"/>
                  </a:schemeClr>
                </a:solidFill>
                <a:latin typeface="Bahnschrift" pitchFamily="34" charset="0"/>
              </a:rPr>
              <a:t>Diritto processuale civile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2267744" y="3645024"/>
            <a:ext cx="47343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5638" algn="ctr"/>
              </a:tabLst>
            </a:pPr>
            <a:r>
              <a:rPr kumimoji="0" 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Mercoledì </a:t>
            </a:r>
            <a:r>
              <a:rPr kumimoji="0" lang="it-IT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17 maggio 2023</a:t>
            </a:r>
            <a:r>
              <a:rPr kumimoji="0" lang="it-IT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  ore </a:t>
            </a:r>
            <a:r>
              <a:rPr kumimoji="0" lang="it-IT" b="0" i="0" u="none" strike="noStrike" cap="none" normalizeH="0" baseline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16-17:30</a:t>
            </a:r>
            <a:endParaRPr kumimoji="0" lang="it-IT" sz="500" b="0" i="0" u="none" strike="noStrike" cap="none" normalizeH="0" baseline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latin typeface="Bahnschrift" pitchFamily="34" charset="0"/>
              <a:cs typeface="Arial" pitchFamily="34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691680" y="6165304"/>
            <a:ext cx="65892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3195638" algn="ctr"/>
              </a:tabLst>
            </a:pPr>
            <a:r>
              <a:rPr kumimoji="0" lang="it-IT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ahnschrift" pitchFamily="34" charset="0"/>
                <a:ea typeface="Calibri" pitchFamily="34" charset="0"/>
                <a:cs typeface="Times New Roman" pitchFamily="18" charset="0"/>
              </a:rPr>
              <a:t>Webinar su piattaforma Google meet: </a:t>
            </a:r>
            <a:r>
              <a:rPr lang="it-IT" sz="1100" dirty="0">
                <a:latin typeface="Bahnschrift" pitchFamily="34" charset="0"/>
                <a:ea typeface="Calibri" pitchFamily="34" charset="0"/>
                <a:cs typeface="Times New Roman" pitchFamily="18" charset="0"/>
                <a:hlinkClick r:id="rId5"/>
              </a:rPr>
              <a:t>https://meet.google.com/yih-ekeg-pps </a:t>
            </a:r>
            <a:endParaRPr lang="it-IT" sz="1100" dirty="0">
              <a:latin typeface="Bahnschrift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120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Bahnschrift</vt:lpstr>
      <vt:lpstr>Calibri</vt:lpstr>
      <vt:lpstr>Times New Roman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giorgio poli</dc:creator>
  <cp:lastModifiedBy>Marista Liverotti</cp:lastModifiedBy>
  <cp:revision>11</cp:revision>
  <dcterms:created xsi:type="dcterms:W3CDTF">2023-05-15T19:45:05Z</dcterms:created>
  <dcterms:modified xsi:type="dcterms:W3CDTF">2023-05-16T07:16:15Z</dcterms:modified>
</cp:coreProperties>
</file>