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8" r:id="rId2"/>
    <p:sldId id="314" r:id="rId3"/>
    <p:sldId id="315" r:id="rId4"/>
    <p:sldId id="317" r:id="rId5"/>
    <p:sldId id="283" r:id="rId6"/>
    <p:sldId id="316" r:id="rId7"/>
    <p:sldId id="319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1"/>
  </p:normalViewPr>
  <p:slideViewPr>
    <p:cSldViewPr snapToGrid="0">
      <p:cViewPr varScale="1">
        <p:scale>
          <a:sx n="87" d="100"/>
          <a:sy n="87" d="100"/>
        </p:scale>
        <p:origin x="3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3AAF61-B637-656A-5693-016E9FFE66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13495FD-0C9F-F055-E72B-2FCC6896D0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DA43759-C5C5-FFCD-68F1-018B531FF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9A6D-5B89-8445-A710-69AA92503F18}" type="datetimeFigureOut">
              <a:rPr lang="it-IT" smtClean="0"/>
              <a:t>28/05/2024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5CA9340-02D6-9778-C7B7-734DC7BF8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1378AE9-7FEE-018C-EA9E-EF783CBAE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23D4-0C44-BA46-B1E9-83623BD322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0821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ECEC3C-7448-374A-0EC6-3B4B7AD2B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FEC8C32-4AFA-CAFD-CF3A-CC422BF522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E424C5E-6505-993D-B10D-EA29589A5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9A6D-5B89-8445-A710-69AA92503F18}" type="datetimeFigureOut">
              <a:rPr lang="it-IT" smtClean="0"/>
              <a:t>28/05/2024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4DE9063-23E3-B027-A36D-FEFACC7AF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6A2CD76-F5BF-D264-0D44-7714BF366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23D4-0C44-BA46-B1E9-83623BD322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9788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EC8C287-4375-01C6-1901-12A9BED74A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63531B5-84ED-1EEC-3255-6C271D739B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51CA016-C57E-4AC3-B0E8-F7CBCEF1E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9A6D-5B89-8445-A710-69AA92503F18}" type="datetimeFigureOut">
              <a:rPr lang="it-IT" smtClean="0"/>
              <a:t>28/05/2024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D15B8D7-4D00-4CD0-DD83-DADAD2925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BB877AE-52A1-EBAA-7AFF-669255CF0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23D4-0C44-BA46-B1E9-83623BD322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5320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732D50-CA6F-B9B3-B13F-CB773E071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B7DA19-5D87-34D0-95FD-FAFAC605C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D9FEA1-1464-9D39-CAD5-42F9C5CF6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9A6D-5B89-8445-A710-69AA92503F18}" type="datetimeFigureOut">
              <a:rPr lang="it-IT" smtClean="0"/>
              <a:t>28/05/2024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B02D412-7547-9C2C-E7B7-4E6868AE6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623599E-AE39-13E1-DC43-30E617347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23D4-0C44-BA46-B1E9-83623BD322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3160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335DD2-AC69-AC42-9D98-AF535C4B4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4711C91-791A-9C98-1706-9E510EBE9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DD14017-4138-5FD6-84CF-54FB3145F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9A6D-5B89-8445-A710-69AA92503F18}" type="datetimeFigureOut">
              <a:rPr lang="it-IT" smtClean="0"/>
              <a:t>28/05/2024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E2486AB-E8B0-5519-E805-55A22BC7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12A276C-BEC5-5DE8-8915-D98E2C9F2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23D4-0C44-BA46-B1E9-83623BD322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1991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5642E1-48F8-E22C-326B-4DD7D5B6B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A337DEC-ABC6-8624-E8BD-E85A62366C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C6D8A60-CAC1-BFE9-D264-65ED6093D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C661BE8-D56A-1611-725A-4DB660E44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9A6D-5B89-8445-A710-69AA92503F18}" type="datetimeFigureOut">
              <a:rPr lang="it-IT" smtClean="0"/>
              <a:t>28/05/2024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E1DDFA6-B9A4-1D22-6275-E1B0FBCA1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656E221-9F50-47BB-2E66-05024EBE2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23D4-0C44-BA46-B1E9-83623BD322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4728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91C2F0-B6FF-9953-317A-F3163E391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4CB1BB7-8B53-7504-0E0C-05A0E3D797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1116BBC-E287-64BB-5EEF-BEB8D7614D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81A1335-E841-730B-C6E9-0DBC3B4BB3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FACCF6B-8F84-FA62-F983-E70F1E9C5E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692F93E-1344-5280-82F7-3EB2F5188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9A6D-5B89-8445-A710-69AA92503F18}" type="datetimeFigureOut">
              <a:rPr lang="it-IT" smtClean="0"/>
              <a:t>28/05/2024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A97E9F3-A37A-9CEF-89A1-F591E260B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EF6C6F4-5F4B-F9DD-2B9C-AE7E148B5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23D4-0C44-BA46-B1E9-83623BD322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5823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68031D-7108-4848-F248-8D7F03F9B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FE0A89A-E241-94B6-5EE9-C89CC71C7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9A6D-5B89-8445-A710-69AA92503F18}" type="datetimeFigureOut">
              <a:rPr lang="it-IT" smtClean="0"/>
              <a:t>28/05/2024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01D557D-75BB-022A-162D-EFC8C07AE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1B67AC3-E8DB-C242-FD95-2EA571709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23D4-0C44-BA46-B1E9-83623BD322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127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59DBB95-A963-09B7-AD60-548E849EC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9A6D-5B89-8445-A710-69AA92503F18}" type="datetimeFigureOut">
              <a:rPr lang="it-IT" smtClean="0"/>
              <a:t>28/05/2024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22B2D8A-7F85-A377-C062-7AEA912FA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9F8DA94-3665-B142-4584-6DE6F92E0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23D4-0C44-BA46-B1E9-83623BD322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4278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F58E31-80BF-A414-3E3B-D9FBB1AC0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F4A973-360F-05CC-482B-4FCC9CE27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3DD10EB-55F4-784B-C477-F49F02DB08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6BD0DC9-3E49-6E64-AB3A-9AAB1F6B3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9A6D-5B89-8445-A710-69AA92503F18}" type="datetimeFigureOut">
              <a:rPr lang="it-IT" smtClean="0"/>
              <a:t>28/05/2024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B8705EF-9C79-3B05-C043-DEA1606F3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5CF2AE5-FAEA-D9C9-3A43-B41DC68D5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23D4-0C44-BA46-B1E9-83623BD322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1432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FD3DA1-E094-F305-1826-C34A95293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8F96BDE-4DAB-3BDC-A4F1-B1622C737A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278DAA7-5929-05FA-B059-1F53B3ADB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5ED1338-E5A2-E8F1-4F1C-D5F3CA6B8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9A6D-5B89-8445-A710-69AA92503F18}" type="datetimeFigureOut">
              <a:rPr lang="it-IT" smtClean="0"/>
              <a:t>28/05/2024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825B3BE-B309-A77A-1476-CD4906B76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F160E71-ECE0-BBB2-F61F-1D9A8CBB4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23D4-0C44-BA46-B1E9-83623BD322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9366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026F7CF-7DDD-8726-0435-0BE61560F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76F5B6C-FF02-4316-0A1D-FF634E72C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E8EADBB-28F1-25FA-4210-CC67E12FB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2649A6D-5B89-8445-A710-69AA92503F18}" type="datetimeFigureOut">
              <a:rPr lang="it-IT" smtClean="0"/>
              <a:t>28/05/2024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D9764A4-0A15-1203-1A8B-8BB0213345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A5B5E08-34E3-865E-CD79-4838EE9BF2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9223D4-0C44-BA46-B1E9-83623BD322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5715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olo 1"/>
          <p:cNvSpPr>
            <a:spLocks noGrp="1"/>
          </p:cNvSpPr>
          <p:nvPr>
            <p:ph type="ctrTitle"/>
          </p:nvPr>
        </p:nvSpPr>
        <p:spPr>
          <a:xfrm>
            <a:off x="2209800" y="2071687"/>
            <a:ext cx="7772400" cy="2714625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it-IT" sz="3600" dirty="0">
                <a:latin typeface="Calibri" charset="0"/>
              </a:rPr>
            </a:br>
            <a:br>
              <a:rPr lang="it-IT" sz="3600" dirty="0">
                <a:latin typeface="Calibri" charset="0"/>
              </a:rPr>
            </a:br>
            <a:br>
              <a:rPr lang="it-IT" sz="3600" dirty="0">
                <a:latin typeface="Calibri" charset="0"/>
              </a:rPr>
            </a:br>
            <a:br>
              <a:rPr lang="it-IT" sz="3600" dirty="0">
                <a:latin typeface="Calibri" charset="0"/>
              </a:rPr>
            </a:br>
            <a:r>
              <a:rPr lang="it-IT" i="1" dirty="0">
                <a:solidFill>
                  <a:srgbClr val="953735"/>
                </a:solidFill>
                <a:latin typeface="Calibri" charset="0"/>
              </a:rPr>
              <a:t>Copyright </a:t>
            </a:r>
            <a:r>
              <a:rPr lang="it-IT" i="1" dirty="0" err="1">
                <a:solidFill>
                  <a:srgbClr val="953735"/>
                </a:solidFill>
                <a:latin typeface="Calibri" charset="0"/>
              </a:rPr>
              <a:t>exclusive</a:t>
            </a:r>
            <a:r>
              <a:rPr lang="it-IT" i="1" dirty="0">
                <a:solidFill>
                  <a:srgbClr val="953735"/>
                </a:solidFill>
                <a:latin typeface="Calibri" charset="0"/>
              </a:rPr>
              <a:t> </a:t>
            </a:r>
            <a:r>
              <a:rPr lang="it-IT" i="1" dirty="0" err="1">
                <a:solidFill>
                  <a:srgbClr val="953735"/>
                </a:solidFill>
                <a:latin typeface="Calibri" charset="0"/>
              </a:rPr>
              <a:t>rights</a:t>
            </a:r>
            <a:r>
              <a:rPr lang="it-IT" i="1" dirty="0">
                <a:solidFill>
                  <a:srgbClr val="953735"/>
                </a:solidFill>
                <a:latin typeface="Calibri" charset="0"/>
              </a:rPr>
              <a:t>: from the </a:t>
            </a:r>
            <a:r>
              <a:rPr lang="it-IT" i="1" dirty="0" err="1">
                <a:solidFill>
                  <a:srgbClr val="953735"/>
                </a:solidFill>
                <a:latin typeface="Calibri" charset="0"/>
              </a:rPr>
              <a:t>analogue</a:t>
            </a:r>
            <a:r>
              <a:rPr lang="it-IT" i="1" dirty="0">
                <a:solidFill>
                  <a:srgbClr val="953735"/>
                </a:solidFill>
                <a:latin typeface="Calibri" charset="0"/>
              </a:rPr>
              <a:t> to the</a:t>
            </a:r>
            <a:br>
              <a:rPr lang="it-IT" altLang="ja-JP" i="1" dirty="0">
                <a:solidFill>
                  <a:srgbClr val="953735"/>
                </a:solidFill>
                <a:latin typeface="Calibri" charset="0"/>
              </a:rPr>
            </a:br>
            <a:r>
              <a:rPr lang="it-IT" altLang="ja-JP" i="1" dirty="0">
                <a:solidFill>
                  <a:srgbClr val="953735"/>
                </a:solidFill>
                <a:latin typeface="Calibri" charset="0"/>
              </a:rPr>
              <a:t>digital </a:t>
            </a:r>
            <a:r>
              <a:rPr lang="it-IT" altLang="ja-JP" i="1" dirty="0" err="1">
                <a:solidFill>
                  <a:srgbClr val="953735"/>
                </a:solidFill>
                <a:latin typeface="Calibri" charset="0"/>
              </a:rPr>
              <a:t>environment</a:t>
            </a:r>
            <a:endParaRPr lang="it-IT" dirty="0">
              <a:solidFill>
                <a:srgbClr val="953735"/>
              </a:solidFill>
              <a:latin typeface="Calibri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945268" y="4701617"/>
            <a:ext cx="6400800" cy="1495425"/>
          </a:xfrm>
        </p:spPr>
        <p:txBody>
          <a:bodyPr rtlCol="0">
            <a:normAutofit/>
          </a:bodyPr>
          <a:lstStyle/>
          <a:p>
            <a:pPr>
              <a:defRPr/>
            </a:pPr>
            <a:endParaRPr lang="it-IT" dirty="0">
              <a:ea typeface="+mn-ea"/>
              <a:cs typeface="+mn-cs"/>
            </a:endParaRPr>
          </a:p>
          <a:p>
            <a:pPr>
              <a:defRPr/>
            </a:pPr>
            <a:r>
              <a:rPr lang="it-IT" dirty="0">
                <a:ea typeface="+mn-ea"/>
                <a:cs typeface="+mn-cs"/>
              </a:rPr>
              <a:t>Prof.ssa Emanuela Arezzo</a:t>
            </a:r>
          </a:p>
          <a:p>
            <a:pPr>
              <a:defRPr/>
            </a:pPr>
            <a:r>
              <a:rPr lang="it-IT" b="1" dirty="0" err="1">
                <a:solidFill>
                  <a:schemeClr val="accent3">
                    <a:lumMod val="50000"/>
                  </a:schemeClr>
                </a:solidFill>
                <a:ea typeface="+mn-ea"/>
                <a:cs typeface="+mn-cs"/>
              </a:rPr>
              <a:t>Seminars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  <a:ea typeface="+mn-ea"/>
                <a:cs typeface="+mn-cs"/>
              </a:rPr>
              <a:t> in EU Innovation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  <a:ea typeface="+mn-ea"/>
                <a:cs typeface="+mn-cs"/>
              </a:rPr>
              <a:t>Law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  <a:ea typeface="+mn-ea"/>
                <a:cs typeface="+mn-cs"/>
              </a:rPr>
              <a:t> and Policy</a:t>
            </a:r>
          </a:p>
        </p:txBody>
      </p:sp>
      <p:pic>
        <p:nvPicPr>
          <p:cNvPr id="14339" name="Immagin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548834"/>
            <a:ext cx="2297568" cy="1119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5" descr="Immagine che contiene testo, schermata, grafica, Elementi grafici&#10;&#10;Descrizione generata automaticamente">
            <a:extLst>
              <a:ext uri="{FF2B5EF4-FFF2-40B4-BE49-F238E27FC236}">
                <a16:creationId xmlns:a16="http://schemas.microsoft.com/office/drawing/2014/main" id="{F1518846-54B1-ECE7-CF50-35C3FD8FBFC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20" b="10688"/>
          <a:stretch/>
        </p:blipFill>
        <p:spPr>
          <a:xfrm>
            <a:off x="9282309" y="299010"/>
            <a:ext cx="2261991" cy="140223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it-IT" sz="3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it-IT" sz="3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it-IT" sz="3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it-IT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it-IT" sz="3600" b="1" dirty="0" err="1">
                <a:solidFill>
                  <a:schemeClr val="accent2">
                    <a:lumMod val="75000"/>
                  </a:schemeClr>
                </a:solidFill>
              </a:rPr>
              <a:t>Right</a:t>
            </a:r>
            <a:r>
              <a:rPr lang="it-IT" sz="3600" b="1" dirty="0">
                <a:solidFill>
                  <a:schemeClr val="accent2">
                    <a:lumMod val="75000"/>
                  </a:schemeClr>
                </a:solidFill>
              </a:rPr>
              <a:t> of </a:t>
            </a:r>
            <a:r>
              <a:rPr lang="it-IT" sz="3600" b="1" dirty="0" err="1">
                <a:solidFill>
                  <a:schemeClr val="accent2">
                    <a:lumMod val="75000"/>
                  </a:schemeClr>
                </a:solidFill>
              </a:rPr>
              <a:t>Reproduction</a:t>
            </a:r>
            <a:r>
              <a:rPr lang="it-IT" sz="3600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9219" name="Segnaposto contenuto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Art. 2, Reproduction right - of the Information Society Directive 2001 </a:t>
            </a:r>
          </a:p>
          <a:p>
            <a:pPr marL="0" indent="0">
              <a:buNone/>
            </a:pPr>
            <a:r>
              <a:rPr lang="en-US" sz="2200" dirty="0"/>
              <a:t>Member States shall provide for the exclusive right </a:t>
            </a:r>
            <a:r>
              <a:rPr lang="en-US" sz="2200" b="1" dirty="0">
                <a:solidFill>
                  <a:schemeClr val="accent6">
                    <a:lumMod val="50000"/>
                  </a:schemeClr>
                </a:solidFill>
              </a:rPr>
              <a:t>to </a:t>
            </a:r>
            <a:r>
              <a:rPr lang="en-US" sz="2200" b="1" dirty="0" err="1">
                <a:solidFill>
                  <a:schemeClr val="accent6">
                    <a:lumMod val="50000"/>
                  </a:schemeClr>
                </a:solidFill>
              </a:rPr>
              <a:t>authorise</a:t>
            </a:r>
            <a:r>
              <a:rPr lang="en-US" sz="2200" b="1" dirty="0">
                <a:solidFill>
                  <a:schemeClr val="accent6">
                    <a:lumMod val="50000"/>
                  </a:schemeClr>
                </a:solidFill>
              </a:rPr>
              <a:t> or prohibit </a:t>
            </a:r>
            <a:r>
              <a:rPr lang="en-US" sz="2200" b="1" dirty="0">
                <a:solidFill>
                  <a:srgbClr val="00B050"/>
                </a:solidFill>
              </a:rPr>
              <a:t>direct or indirect, temporary or permanent </a:t>
            </a:r>
            <a:r>
              <a:rPr lang="en-US" sz="2200" dirty="0"/>
              <a:t>reproduction </a:t>
            </a:r>
            <a:r>
              <a:rPr lang="en-US" sz="2200" b="1" dirty="0"/>
              <a:t>by any means </a:t>
            </a:r>
            <a:r>
              <a:rPr lang="en-US" sz="2200" dirty="0"/>
              <a:t>and </a:t>
            </a:r>
            <a:r>
              <a:rPr lang="en-US" sz="2200" b="1" dirty="0"/>
              <a:t>in any form, in whole or in part:</a:t>
            </a:r>
          </a:p>
          <a:p>
            <a:pPr marL="0" indent="0">
              <a:buNone/>
            </a:pPr>
            <a:r>
              <a:rPr lang="en-US" sz="2200" dirty="0"/>
              <a:t>(a) for authors, of their works;</a:t>
            </a:r>
          </a:p>
          <a:p>
            <a:pPr marL="0" indent="0">
              <a:buNone/>
            </a:pPr>
            <a:r>
              <a:rPr lang="en-US" sz="2200" dirty="0"/>
              <a:t>(b) for performers, of fixations of their performances;</a:t>
            </a:r>
          </a:p>
          <a:p>
            <a:pPr marL="0" indent="0">
              <a:buNone/>
            </a:pPr>
            <a:r>
              <a:rPr lang="en-US" sz="2200" dirty="0"/>
              <a:t>(c) for phonogram producers, of their phonograms;</a:t>
            </a:r>
          </a:p>
          <a:p>
            <a:pPr marL="0" indent="0">
              <a:buNone/>
            </a:pPr>
            <a:r>
              <a:rPr lang="en-US" sz="2200" dirty="0"/>
              <a:t>(d) for the producers of the first fixations of films, in respect of the original and copies of their films;</a:t>
            </a:r>
          </a:p>
          <a:p>
            <a:pPr marL="0" indent="0">
              <a:buNone/>
            </a:pPr>
            <a:r>
              <a:rPr lang="en-US" sz="2200" dirty="0"/>
              <a:t>(e) for broadcasting </a:t>
            </a:r>
            <a:r>
              <a:rPr lang="en-US" sz="2200" dirty="0" err="1"/>
              <a:t>organisations</a:t>
            </a:r>
            <a:r>
              <a:rPr lang="en-US" sz="2200" dirty="0"/>
              <a:t>, of fixations of their broadcasts, whether those broadcasts are transmitted by wire or over the air, including by cable or satellite.</a:t>
            </a:r>
          </a:p>
        </p:txBody>
      </p:sp>
      <p:pic>
        <p:nvPicPr>
          <p:cNvPr id="17411" name="Immagin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858" y="319087"/>
            <a:ext cx="14859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magine 2" descr="Immagine che contiene testo, schermata, grafica, Elementi grafici&#10;&#10;Descrizione generata automaticamente">
            <a:extLst>
              <a:ext uri="{FF2B5EF4-FFF2-40B4-BE49-F238E27FC236}">
                <a16:creationId xmlns:a16="http://schemas.microsoft.com/office/drawing/2014/main" id="{0C9AB354-10AA-92A7-D099-EE2DD3D76B7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20" b="10688"/>
          <a:stretch/>
        </p:blipFill>
        <p:spPr>
          <a:xfrm>
            <a:off x="9428205" y="303161"/>
            <a:ext cx="1925595" cy="119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74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>
          <a:xfrm>
            <a:off x="838200" y="8461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br>
              <a:rPr lang="it-IT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it-IT" sz="3600" b="1" dirty="0" err="1">
                <a:solidFill>
                  <a:schemeClr val="accent2">
                    <a:lumMod val="75000"/>
                  </a:schemeClr>
                </a:solidFill>
              </a:rPr>
              <a:t>Right</a:t>
            </a:r>
            <a:r>
              <a:rPr lang="it-IT" sz="3600" b="1" dirty="0">
                <a:solidFill>
                  <a:schemeClr val="accent2">
                    <a:lumMod val="75000"/>
                  </a:schemeClr>
                </a:solidFill>
              </a:rPr>
              <a:t> to </a:t>
            </a:r>
            <a:r>
              <a:rPr lang="it-IT" sz="3600" b="1" dirty="0" err="1">
                <a:solidFill>
                  <a:schemeClr val="accent2">
                    <a:lumMod val="75000"/>
                  </a:schemeClr>
                </a:solidFill>
              </a:rPr>
              <a:t>Authorize</a:t>
            </a:r>
            <a:r>
              <a:rPr lang="it-IT" sz="3600" b="1" dirty="0">
                <a:solidFill>
                  <a:schemeClr val="accent2">
                    <a:lumMod val="75000"/>
                  </a:schemeClr>
                </a:solidFill>
              </a:rPr>
              <a:t> Distribution</a:t>
            </a:r>
            <a:endParaRPr lang="it-IT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24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sz="2000" b="1" dirty="0">
              <a:latin typeface="Calibri" charset="0"/>
            </a:endParaRPr>
          </a:p>
          <a:p>
            <a:pPr marL="0" indent="0">
              <a:buNone/>
              <a:defRPr/>
            </a:pPr>
            <a:r>
              <a:rPr lang="en-US" sz="2000" b="1" dirty="0">
                <a:latin typeface="Calibri" charset="0"/>
              </a:rPr>
              <a:t>Art. 4</a:t>
            </a:r>
            <a:r>
              <a:rPr lang="en-US" sz="2000" dirty="0">
                <a:latin typeface="Calibri" charset="0"/>
              </a:rPr>
              <a:t> - </a:t>
            </a:r>
            <a:r>
              <a:rPr lang="en-US" sz="2000" b="1" dirty="0">
                <a:latin typeface="Calibri" charset="0"/>
              </a:rPr>
              <a:t>Distribution right -</a:t>
            </a:r>
            <a:r>
              <a:rPr lang="en-US" sz="2000" b="1" dirty="0"/>
              <a:t> of the Information Society Directive 2001 </a:t>
            </a:r>
          </a:p>
          <a:p>
            <a:pPr marL="0" indent="0">
              <a:buNone/>
              <a:defRPr/>
            </a:pPr>
            <a:r>
              <a:rPr lang="en-US" sz="2400" dirty="0">
                <a:latin typeface="Calibri" charset="0"/>
              </a:rPr>
              <a:t>1. Member States shall provide for authors, in respect of the original of their works or of copies thereof, the exclusive right to </a:t>
            </a:r>
            <a:r>
              <a:rPr lang="en-US" sz="2400" dirty="0" err="1">
                <a:latin typeface="Calibri" charset="0"/>
              </a:rPr>
              <a:t>authorise</a:t>
            </a:r>
            <a:r>
              <a:rPr lang="en-US" sz="2400" dirty="0">
                <a:latin typeface="Calibri" charset="0"/>
              </a:rPr>
              <a:t> or prohibit </a:t>
            </a:r>
            <a:r>
              <a:rPr lang="en-US" sz="2400" b="1" dirty="0">
                <a:solidFill>
                  <a:srgbClr val="C00000"/>
                </a:solidFill>
                <a:latin typeface="Calibri" charset="0"/>
              </a:rPr>
              <a:t>any form of distribution </a:t>
            </a:r>
            <a:r>
              <a:rPr lang="en-US" sz="2400" dirty="0">
                <a:latin typeface="Calibri" charset="0"/>
              </a:rPr>
              <a:t>to the public </a:t>
            </a:r>
            <a:r>
              <a:rPr lang="en-US" sz="2400" b="1" dirty="0">
                <a:latin typeface="Calibri" charset="0"/>
              </a:rPr>
              <a:t>by sale or otherwise.</a:t>
            </a:r>
          </a:p>
          <a:p>
            <a:pPr marL="0" indent="0">
              <a:buNone/>
              <a:defRPr/>
            </a:pPr>
            <a:r>
              <a:rPr lang="en-US" sz="2400" dirty="0">
                <a:latin typeface="Calibri" charset="0"/>
              </a:rPr>
              <a:t>N.B. The right also includes the right </a:t>
            </a:r>
            <a:r>
              <a:rPr lang="en-US" sz="2400" b="1" dirty="0">
                <a:solidFill>
                  <a:srgbClr val="00B050"/>
                </a:solidFill>
                <a:latin typeface="Calibri" charset="0"/>
              </a:rPr>
              <a:t>to import </a:t>
            </a:r>
            <a:r>
              <a:rPr lang="en-US" sz="2400" dirty="0">
                <a:latin typeface="Calibri" charset="0"/>
              </a:rPr>
              <a:t>into EU territory, for distribution purposes, reproductions made in non-EU states.</a:t>
            </a:r>
          </a:p>
          <a:p>
            <a:pPr marL="0" indent="0">
              <a:buNone/>
              <a:defRPr/>
            </a:pPr>
            <a:endParaRPr lang="it-IT" sz="2400" dirty="0">
              <a:latin typeface="Calibri" charset="0"/>
            </a:endParaRPr>
          </a:p>
          <a:p>
            <a:pPr marL="0" indent="0">
              <a:buNone/>
              <a:defRPr/>
            </a:pPr>
            <a:endParaRPr lang="it-IT" sz="2400" dirty="0">
              <a:solidFill>
                <a:schemeClr val="bg1"/>
              </a:solidFill>
              <a:latin typeface="Calibri" charset="0"/>
            </a:endParaRPr>
          </a:p>
          <a:p>
            <a:pPr>
              <a:buFont typeface="Arial" charset="0"/>
              <a:buNone/>
              <a:defRPr/>
            </a:pPr>
            <a:endParaRPr lang="it-IT" sz="2400" dirty="0">
              <a:latin typeface="Calibri" charset="0"/>
            </a:endParaRPr>
          </a:p>
        </p:txBody>
      </p:sp>
      <p:pic>
        <p:nvPicPr>
          <p:cNvPr id="18435" name="Immagin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64" y="285750"/>
            <a:ext cx="14859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magine 2" descr="Immagine che contiene testo, schermata, grafica, Elementi grafici&#10;&#10;Descrizione generata automaticamente">
            <a:extLst>
              <a:ext uri="{FF2B5EF4-FFF2-40B4-BE49-F238E27FC236}">
                <a16:creationId xmlns:a16="http://schemas.microsoft.com/office/drawing/2014/main" id="{BE4BB246-629F-224E-853D-5E44FFF9D51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20" b="10688"/>
          <a:stretch/>
        </p:blipFill>
        <p:spPr>
          <a:xfrm>
            <a:off x="9166583" y="279272"/>
            <a:ext cx="2340132" cy="1450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75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>
          <a:xfrm>
            <a:off x="838200" y="6477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it-IT" sz="3600" b="1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it-IT" sz="3600" b="1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it-IT" sz="36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it-IT" sz="3600" b="1" dirty="0">
                <a:solidFill>
                  <a:schemeClr val="accent2">
                    <a:lumMod val="75000"/>
                  </a:schemeClr>
                </a:solidFill>
              </a:rPr>
              <a:t>Distribution </a:t>
            </a:r>
            <a:r>
              <a:rPr lang="it-IT" sz="3600" b="1" dirty="0" err="1">
                <a:solidFill>
                  <a:schemeClr val="accent2">
                    <a:lumMod val="75000"/>
                  </a:schemeClr>
                </a:solidFill>
              </a:rPr>
              <a:t>right</a:t>
            </a:r>
            <a:r>
              <a:rPr lang="it-IT" sz="3600" b="1" dirty="0">
                <a:solidFill>
                  <a:schemeClr val="accent2">
                    <a:lumMod val="75000"/>
                  </a:schemeClr>
                </a:solidFill>
              </a:rPr>
              <a:t> and </a:t>
            </a:r>
            <a:br>
              <a:rPr lang="it-IT" sz="36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it-IT" sz="3600" b="1" dirty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it-IT" sz="3600" b="1" dirty="0" err="1">
                <a:solidFill>
                  <a:schemeClr val="accent2">
                    <a:lumMod val="75000"/>
                  </a:schemeClr>
                </a:solidFill>
              </a:rPr>
              <a:t>principle</a:t>
            </a:r>
            <a:r>
              <a:rPr lang="it-IT" sz="3600" b="1" dirty="0">
                <a:solidFill>
                  <a:schemeClr val="accent2">
                    <a:lumMod val="75000"/>
                  </a:schemeClr>
                </a:solidFill>
              </a:rPr>
              <a:t> of </a:t>
            </a:r>
            <a:r>
              <a:rPr lang="it-IT" sz="3600" b="1" dirty="0" err="1">
                <a:solidFill>
                  <a:schemeClr val="accent2">
                    <a:lumMod val="75000"/>
                  </a:schemeClr>
                </a:solidFill>
              </a:rPr>
              <a:t>exhaustion</a:t>
            </a:r>
            <a:endParaRPr lang="it-IT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24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sz="2000" b="1" dirty="0">
              <a:latin typeface="Calibri" charset="0"/>
            </a:endParaRPr>
          </a:p>
          <a:p>
            <a:pPr marL="0" indent="0">
              <a:buNone/>
              <a:defRPr/>
            </a:pPr>
            <a:endParaRPr lang="en-US" sz="2000" b="1" dirty="0">
              <a:latin typeface="Calibri" charset="0"/>
            </a:endParaRPr>
          </a:p>
          <a:p>
            <a:pPr marL="0" indent="0">
              <a:buNone/>
              <a:defRPr/>
            </a:pPr>
            <a:endParaRPr lang="en-US" sz="2000" b="1" dirty="0">
              <a:latin typeface="Calibri" charset="0"/>
            </a:endParaRPr>
          </a:p>
          <a:p>
            <a:pPr marL="0" indent="0">
              <a:buNone/>
              <a:defRPr/>
            </a:pPr>
            <a:r>
              <a:rPr lang="en-US" sz="2000" b="1" dirty="0">
                <a:latin typeface="Calibri" charset="0"/>
              </a:rPr>
              <a:t>Art. 4</a:t>
            </a:r>
            <a:r>
              <a:rPr lang="en-US" sz="2000" dirty="0">
                <a:latin typeface="Calibri" charset="0"/>
              </a:rPr>
              <a:t> - </a:t>
            </a:r>
            <a:r>
              <a:rPr lang="en-US" sz="2000" b="1" dirty="0">
                <a:latin typeface="Calibri" charset="0"/>
              </a:rPr>
              <a:t>Distribution right -</a:t>
            </a:r>
            <a:r>
              <a:rPr lang="en-US" sz="2000" b="1" dirty="0"/>
              <a:t> of the Information Society Directive 2001 </a:t>
            </a:r>
          </a:p>
          <a:p>
            <a:pPr marL="0" indent="0">
              <a:buNone/>
              <a:defRPr/>
            </a:pPr>
            <a:endParaRPr lang="en-US" sz="2400" dirty="0">
              <a:latin typeface="Calibri" charset="0"/>
            </a:endParaRPr>
          </a:p>
          <a:p>
            <a:pPr marL="0" indent="0">
              <a:buNone/>
              <a:defRPr/>
            </a:pPr>
            <a:r>
              <a:rPr lang="en-US" sz="2400" dirty="0">
                <a:latin typeface="Calibri" charset="0"/>
              </a:rPr>
              <a:t>2. The distribution right </a:t>
            </a:r>
            <a:r>
              <a:rPr lang="en-US" sz="2400" b="1" dirty="0">
                <a:latin typeface="Calibri" charset="0"/>
              </a:rPr>
              <a:t>shall not be exhausted </a:t>
            </a:r>
            <a:r>
              <a:rPr lang="en-US" sz="2400" dirty="0">
                <a:latin typeface="Calibri" charset="0"/>
              </a:rPr>
              <a:t>within the Community in respect of the original or copies of the work, </a:t>
            </a:r>
            <a:r>
              <a:rPr lang="en-US" sz="2400" b="1" i="1" dirty="0">
                <a:latin typeface="Calibri" charset="0"/>
              </a:rPr>
              <a:t>except</a:t>
            </a:r>
            <a:r>
              <a:rPr lang="en-US" sz="2400" dirty="0">
                <a:latin typeface="Calibri" charset="0"/>
              </a:rPr>
              <a:t> where the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alibri" charset="0"/>
              </a:rPr>
              <a:t>first sale </a:t>
            </a:r>
            <a:r>
              <a:rPr lang="en-US" sz="2400" dirty="0">
                <a:latin typeface="Calibri" charset="0"/>
              </a:rPr>
              <a:t>or other transfer of ownership in the Community of that object is made by the </a:t>
            </a:r>
            <a:r>
              <a:rPr lang="en-US" sz="2400" dirty="0" err="1">
                <a:latin typeface="Calibri" charset="0"/>
              </a:rPr>
              <a:t>rightholder</a:t>
            </a:r>
            <a:r>
              <a:rPr lang="en-US" sz="2400" dirty="0">
                <a:latin typeface="Calibri" charset="0"/>
              </a:rPr>
              <a:t> or with his consent.</a:t>
            </a:r>
          </a:p>
          <a:p>
            <a:pPr marL="0" indent="0">
              <a:buNone/>
              <a:defRPr/>
            </a:pPr>
            <a:endParaRPr lang="it-IT" sz="2400" dirty="0">
              <a:latin typeface="Calibri" charset="0"/>
            </a:endParaRPr>
          </a:p>
          <a:p>
            <a:pPr marL="0" indent="0">
              <a:buNone/>
              <a:defRPr/>
            </a:pPr>
            <a:endParaRPr lang="it-IT" sz="2400" dirty="0">
              <a:latin typeface="Calibri" charset="0"/>
            </a:endParaRPr>
          </a:p>
          <a:p>
            <a:pPr marL="0" indent="0">
              <a:buNone/>
              <a:defRPr/>
            </a:pPr>
            <a:endParaRPr lang="it-IT" sz="2400" dirty="0">
              <a:solidFill>
                <a:schemeClr val="bg1"/>
              </a:solidFill>
              <a:latin typeface="Calibri" charset="0"/>
            </a:endParaRPr>
          </a:p>
          <a:p>
            <a:pPr>
              <a:buFont typeface="Arial" charset="0"/>
              <a:buNone/>
              <a:defRPr/>
            </a:pPr>
            <a:endParaRPr lang="it-IT" sz="2400" dirty="0">
              <a:latin typeface="Calibri" charset="0"/>
            </a:endParaRPr>
          </a:p>
        </p:txBody>
      </p:sp>
      <p:pic>
        <p:nvPicPr>
          <p:cNvPr id="18435" name="Immagin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64" y="268288"/>
            <a:ext cx="14859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magine 2" descr="Immagine che contiene testo, schermata, grafica, Elementi grafici&#10;&#10;Descrizione generata automaticamente">
            <a:extLst>
              <a:ext uri="{FF2B5EF4-FFF2-40B4-BE49-F238E27FC236}">
                <a16:creationId xmlns:a16="http://schemas.microsoft.com/office/drawing/2014/main" id="{BE4BB246-629F-224E-853D-5E44FFF9D51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20" b="10688"/>
          <a:stretch/>
        </p:blipFill>
        <p:spPr>
          <a:xfrm>
            <a:off x="9718149" y="293768"/>
            <a:ext cx="2097485" cy="1300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35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it-IT" sz="3200" b="1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it-IT" sz="32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it-IT" sz="3200" b="1" dirty="0">
                <a:solidFill>
                  <a:schemeClr val="accent2">
                    <a:lumMod val="75000"/>
                  </a:schemeClr>
                </a:solidFill>
              </a:rPr>
              <a:t>The Public Performance </a:t>
            </a:r>
            <a:r>
              <a:rPr lang="it-IT" sz="3200" b="1" dirty="0" err="1">
                <a:solidFill>
                  <a:schemeClr val="accent2">
                    <a:lumMod val="75000"/>
                  </a:schemeClr>
                </a:solidFill>
              </a:rPr>
              <a:t>Right</a:t>
            </a:r>
            <a:br>
              <a:rPr lang="it-IT" sz="32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it-IT" sz="3200" b="1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it-IT" sz="3200" b="1" dirty="0" err="1">
                <a:solidFill>
                  <a:schemeClr val="accent2">
                    <a:lumMod val="75000"/>
                  </a:schemeClr>
                </a:solidFill>
              </a:rPr>
              <a:t>unharmonized</a:t>
            </a:r>
            <a:r>
              <a:rPr lang="it-IT" sz="3200" b="1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19458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1800" b="1" dirty="0">
              <a:latin typeface="Calibri" charset="0"/>
            </a:endParaRPr>
          </a:p>
          <a:p>
            <a:pPr>
              <a:buNone/>
            </a:pPr>
            <a:r>
              <a:rPr lang="en-US" sz="1800" b="1" dirty="0">
                <a:latin typeface="Calibri" charset="0"/>
              </a:rPr>
              <a:t>Art. 11 of the Berne Convention</a:t>
            </a:r>
          </a:p>
          <a:p>
            <a:pPr>
              <a:buNone/>
            </a:pPr>
            <a:r>
              <a:rPr lang="en-US" sz="1800" dirty="0">
                <a:latin typeface="Calibri" charset="0"/>
              </a:rPr>
              <a:t>(1)Authors of dramatic, </a:t>
            </a:r>
            <a:r>
              <a:rPr lang="en-US" sz="1800" dirty="0" err="1">
                <a:latin typeface="Calibri" charset="0"/>
              </a:rPr>
              <a:t>dramatico</a:t>
            </a:r>
            <a:r>
              <a:rPr lang="en-US" sz="1800" dirty="0">
                <a:latin typeface="Calibri" charset="0"/>
              </a:rPr>
              <a:t>-musical and musical works shall enjoy the exclusive right of authorizing: (</a:t>
            </a:r>
            <a:r>
              <a:rPr lang="en-US" sz="1800" dirty="0" err="1">
                <a:latin typeface="Calibri" charset="0"/>
              </a:rPr>
              <a:t>i</a:t>
            </a:r>
            <a:r>
              <a:rPr lang="en-US" sz="1800" dirty="0">
                <a:latin typeface="Calibri" charset="0"/>
              </a:rPr>
              <a:t>) the </a:t>
            </a:r>
            <a:r>
              <a:rPr lang="en-US" sz="1800" b="1" dirty="0">
                <a:solidFill>
                  <a:srgbClr val="C00000"/>
                </a:solidFill>
                <a:latin typeface="Calibri" charset="0"/>
              </a:rPr>
              <a:t>public performance of their works, including such public performance by any means or process</a:t>
            </a:r>
            <a:r>
              <a:rPr lang="en-US" sz="1800" dirty="0">
                <a:latin typeface="Calibri" charset="0"/>
              </a:rPr>
              <a:t>; (ii) any communication to the public of the performance of their works. </a:t>
            </a:r>
            <a:r>
              <a:rPr lang="it-IT" sz="1800" dirty="0">
                <a:latin typeface="Calibri" charset="0"/>
              </a:rPr>
              <a:t>[…]</a:t>
            </a:r>
          </a:p>
          <a:p>
            <a:pPr>
              <a:buNone/>
            </a:pPr>
            <a:r>
              <a:rPr lang="en-US" sz="1800" b="1" dirty="0">
                <a:latin typeface="Calibri" charset="0"/>
              </a:rPr>
              <a:t>Article 11ter of the Berne Convention</a:t>
            </a:r>
            <a:endParaRPr lang="en-US" sz="1800" dirty="0">
              <a:latin typeface="Calibri" charset="0"/>
            </a:endParaRPr>
          </a:p>
          <a:p>
            <a:pPr>
              <a:buNone/>
            </a:pPr>
            <a:r>
              <a:rPr lang="en-US" sz="1800" dirty="0">
                <a:latin typeface="Calibri" charset="0"/>
              </a:rPr>
              <a:t>(1)Authors of literary works shall enjoy the exclusive right of authorizing: (</a:t>
            </a:r>
            <a:r>
              <a:rPr lang="en-US" sz="1800" dirty="0" err="1">
                <a:latin typeface="Calibri" charset="0"/>
              </a:rPr>
              <a:t>i</a:t>
            </a:r>
            <a:r>
              <a:rPr lang="en-US" sz="1800" dirty="0">
                <a:latin typeface="Calibri" charset="0"/>
              </a:rPr>
              <a:t>) the </a:t>
            </a:r>
            <a:r>
              <a:rPr lang="en-US" sz="1800" b="1" dirty="0">
                <a:solidFill>
                  <a:srgbClr val="C00000"/>
                </a:solidFill>
                <a:latin typeface="Calibri" charset="0"/>
              </a:rPr>
              <a:t>public recitation of their works</a:t>
            </a:r>
            <a:r>
              <a:rPr lang="en-US" sz="1800" dirty="0">
                <a:latin typeface="Calibri" charset="0"/>
              </a:rPr>
              <a:t>, including such public recitation by any means or process; (ii) any communication to the public of the recitation of their works. </a:t>
            </a:r>
            <a:r>
              <a:rPr lang="it-IT" sz="1800" dirty="0">
                <a:latin typeface="Calibri" charset="0"/>
              </a:rPr>
              <a:t>[…]</a:t>
            </a:r>
          </a:p>
          <a:p>
            <a:pPr>
              <a:buNone/>
            </a:pPr>
            <a:r>
              <a:rPr lang="en-US" sz="1800" b="1" dirty="0">
                <a:latin typeface="Calibri" charset="0"/>
              </a:rPr>
              <a:t>Article 14 of the Berne Convention</a:t>
            </a:r>
          </a:p>
          <a:p>
            <a:pPr>
              <a:buNone/>
            </a:pPr>
            <a:r>
              <a:rPr lang="en-US" sz="1800" dirty="0">
                <a:latin typeface="Calibri" charset="0"/>
              </a:rPr>
              <a:t>(1)Authors of literary or artistic works shall have the exclusive right of authorizing: (</a:t>
            </a:r>
            <a:r>
              <a:rPr lang="en-US" sz="1800" dirty="0" err="1">
                <a:latin typeface="Calibri" charset="0"/>
              </a:rPr>
              <a:t>i</a:t>
            </a:r>
            <a:r>
              <a:rPr lang="en-US" sz="1800" dirty="0">
                <a:latin typeface="Calibri" charset="0"/>
              </a:rPr>
              <a:t>) the cinematographic adaptation and reproduction of these works, and the distribution of the works thus adapted or reproduced; (ii) the </a:t>
            </a:r>
            <a:r>
              <a:rPr lang="en-US" sz="1800" b="1" dirty="0">
                <a:solidFill>
                  <a:srgbClr val="C00000"/>
                </a:solidFill>
                <a:latin typeface="Calibri" charset="0"/>
              </a:rPr>
              <a:t>public performance and communication to the public by wire of the works thus adapted or reproduced.</a:t>
            </a:r>
            <a:endParaRPr lang="it-IT" sz="1800" b="1" dirty="0">
              <a:solidFill>
                <a:srgbClr val="C00000"/>
              </a:solidFill>
              <a:latin typeface="Calibri" charset="0"/>
            </a:endParaRPr>
          </a:p>
        </p:txBody>
      </p:sp>
      <p:pic>
        <p:nvPicPr>
          <p:cNvPr id="19459" name="Immagin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90" y="230188"/>
            <a:ext cx="14859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umetto 2 1"/>
          <p:cNvSpPr/>
          <p:nvPr/>
        </p:nvSpPr>
        <p:spPr>
          <a:xfrm>
            <a:off x="8555236" y="5733256"/>
            <a:ext cx="2088232" cy="1008112"/>
          </a:xfrm>
          <a:prstGeom prst="wedgeRoundRectCallout">
            <a:avLst>
              <a:gd name="adj1" fmla="val -77681"/>
              <a:gd name="adj2" fmla="val -13520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/>
              <a:t>The public </a:t>
            </a:r>
            <a:r>
              <a:rPr lang="it-IT" sz="1400" b="1" dirty="0" err="1"/>
              <a:t>is</a:t>
            </a:r>
            <a:r>
              <a:rPr lang="it-IT" sz="1400" b="1" dirty="0"/>
              <a:t> </a:t>
            </a:r>
            <a:r>
              <a:rPr lang="it-IT" sz="1400" b="1" dirty="0" err="1"/>
              <a:t>present</a:t>
            </a:r>
            <a:r>
              <a:rPr lang="it-IT" sz="1400" b="1" dirty="0"/>
              <a:t>: </a:t>
            </a:r>
            <a:r>
              <a:rPr lang="it-IT" sz="1400" b="1" dirty="0" err="1"/>
              <a:t>collective</a:t>
            </a:r>
            <a:r>
              <a:rPr lang="it-IT" sz="1400" b="1" dirty="0"/>
              <a:t> and </a:t>
            </a:r>
            <a:r>
              <a:rPr lang="it-IT" sz="1400" b="1" dirty="0" err="1"/>
              <a:t>simultaneous</a:t>
            </a:r>
            <a:r>
              <a:rPr lang="it-IT" sz="1400" b="1" dirty="0"/>
              <a:t> </a:t>
            </a:r>
            <a:r>
              <a:rPr lang="it-IT" sz="1400" b="1" dirty="0" err="1"/>
              <a:t>fruition</a:t>
            </a:r>
            <a:r>
              <a:rPr lang="it-IT" sz="1400" b="1" dirty="0"/>
              <a:t> of the work.</a:t>
            </a:r>
          </a:p>
        </p:txBody>
      </p:sp>
      <p:pic>
        <p:nvPicPr>
          <p:cNvPr id="3" name="Immagine 2" descr="Immagine che contiene testo, schermata, grafica, Elementi grafici&#10;&#10;Descrizione generata automaticamente">
            <a:extLst>
              <a:ext uri="{FF2B5EF4-FFF2-40B4-BE49-F238E27FC236}">
                <a16:creationId xmlns:a16="http://schemas.microsoft.com/office/drawing/2014/main" id="{75B283FD-E882-7ADA-5E35-7ACE22E3A3F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20" b="10688"/>
          <a:stretch/>
        </p:blipFill>
        <p:spPr>
          <a:xfrm>
            <a:off x="9415849" y="206889"/>
            <a:ext cx="2399785" cy="14876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>
          <a:xfrm>
            <a:off x="1128583" y="1257633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br>
              <a:rPr lang="it-IT" sz="32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it-IT" sz="3200" b="1" dirty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it-IT" sz="3200" b="1" dirty="0" err="1">
                <a:solidFill>
                  <a:schemeClr val="accent2">
                    <a:lumMod val="75000"/>
                  </a:schemeClr>
                </a:solidFill>
              </a:rPr>
              <a:t>right</a:t>
            </a:r>
            <a:r>
              <a:rPr lang="it-IT" sz="3200" b="1" dirty="0">
                <a:solidFill>
                  <a:schemeClr val="accent2">
                    <a:lumMod val="75000"/>
                  </a:schemeClr>
                </a:solidFill>
              </a:rPr>
              <a:t> of </a:t>
            </a:r>
            <a:r>
              <a:rPr lang="it-IT" sz="3200" b="1" dirty="0" err="1">
                <a:solidFill>
                  <a:schemeClr val="accent2">
                    <a:lumMod val="75000"/>
                  </a:schemeClr>
                </a:solidFill>
              </a:rPr>
              <a:t>communication</a:t>
            </a:r>
            <a:r>
              <a:rPr lang="it-IT" sz="3200" b="1" dirty="0">
                <a:solidFill>
                  <a:schemeClr val="accent2">
                    <a:lumMod val="75000"/>
                  </a:schemeClr>
                </a:solidFill>
              </a:rPr>
              <a:t> to the public</a:t>
            </a:r>
          </a:p>
        </p:txBody>
      </p:sp>
      <p:sp>
        <p:nvSpPr>
          <p:cNvPr id="19458" name="Segnaposto contenuto 2"/>
          <p:cNvSpPr>
            <a:spLocks noGrp="1"/>
          </p:cNvSpPr>
          <p:nvPr>
            <p:ph idx="1"/>
          </p:nvPr>
        </p:nvSpPr>
        <p:spPr>
          <a:xfrm>
            <a:off x="1238250" y="244635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2400" b="1" dirty="0">
                <a:latin typeface="Calibri" charset="0"/>
              </a:rPr>
              <a:t>Art. 3 - </a:t>
            </a:r>
            <a:r>
              <a:rPr lang="en-US" sz="2400" b="1" dirty="0"/>
              <a:t>of the Information Society Directive 2001 </a:t>
            </a:r>
            <a:endParaRPr lang="en-US" sz="2400" b="1" dirty="0">
              <a:latin typeface="Calibri" charset="0"/>
            </a:endParaRPr>
          </a:p>
          <a:p>
            <a:pPr marL="457200" indent="-457200">
              <a:buAutoNum type="arabicPeriod"/>
            </a:pPr>
            <a:r>
              <a:rPr lang="en-US" sz="2400" dirty="0">
                <a:latin typeface="Calibri" charset="0"/>
              </a:rPr>
              <a:t>Member States shall provide authors with the exclusive right to </a:t>
            </a:r>
            <a:r>
              <a:rPr lang="en-US" sz="2400" dirty="0" err="1">
                <a:latin typeface="Calibri" charset="0"/>
              </a:rPr>
              <a:t>authorise</a:t>
            </a:r>
            <a:r>
              <a:rPr lang="en-US" sz="2400" dirty="0">
                <a:latin typeface="Calibri" charset="0"/>
              </a:rPr>
              <a:t> or prohibit any </a:t>
            </a:r>
            <a:r>
              <a:rPr lang="en-US" sz="2400" b="1" dirty="0">
                <a:solidFill>
                  <a:srgbClr val="C00000"/>
                </a:solidFill>
                <a:latin typeface="Calibri" charset="0"/>
              </a:rPr>
              <a:t>communication to the public of their works, by wire or wireless means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alibri" charset="0"/>
              </a:rPr>
              <a:t>		    </a:t>
            </a:r>
            <a:r>
              <a:rPr lang="en-US" sz="4800" b="1" dirty="0">
                <a:solidFill>
                  <a:srgbClr val="C00000"/>
                </a:solidFill>
                <a:latin typeface="Calibri" charset="0"/>
              </a:rPr>
              <a:t>☎️ 📲 📺 📻 📡</a:t>
            </a:r>
            <a:endParaRPr lang="en-US" sz="4800" dirty="0">
              <a:latin typeface="Calibri" charset="0"/>
            </a:endParaRPr>
          </a:p>
          <a:p>
            <a:pPr>
              <a:buFont typeface="Arial" charset="0"/>
              <a:buNone/>
            </a:pPr>
            <a:endParaRPr lang="it-IT" sz="1200" dirty="0">
              <a:latin typeface="Calibri" charset="0"/>
            </a:endParaRPr>
          </a:p>
        </p:txBody>
      </p:sp>
      <p:pic>
        <p:nvPicPr>
          <p:cNvPr id="19459" name="Immagin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285750"/>
            <a:ext cx="14859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umetto 2 5"/>
          <p:cNvSpPr/>
          <p:nvPr/>
        </p:nvSpPr>
        <p:spPr>
          <a:xfrm>
            <a:off x="8737826" y="4287795"/>
            <a:ext cx="2053743" cy="1816628"/>
          </a:xfrm>
          <a:prstGeom prst="wedgeRoundRectCallout">
            <a:avLst>
              <a:gd name="adj1" fmla="val -66389"/>
              <a:gd name="adj2" fmla="val -90574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The public </a:t>
            </a:r>
            <a:r>
              <a:rPr lang="it-IT" b="1" dirty="0" err="1"/>
              <a:t>is</a:t>
            </a:r>
            <a:r>
              <a:rPr lang="it-IT" b="1" dirty="0"/>
              <a:t> </a:t>
            </a:r>
            <a:r>
              <a:rPr lang="it-IT" b="1" dirty="0" err="1"/>
              <a:t>not</a:t>
            </a:r>
            <a:r>
              <a:rPr lang="it-IT" b="1" dirty="0"/>
              <a:t> </a:t>
            </a:r>
            <a:r>
              <a:rPr lang="it-IT" b="1" dirty="0" err="1"/>
              <a:t>present</a:t>
            </a:r>
            <a:r>
              <a:rPr lang="it-IT" b="1" dirty="0"/>
              <a:t>: </a:t>
            </a:r>
            <a:r>
              <a:rPr lang="it-IT" b="1" dirty="0" err="1"/>
              <a:t>distant</a:t>
            </a:r>
            <a:r>
              <a:rPr lang="it-IT" b="1" dirty="0"/>
              <a:t> </a:t>
            </a:r>
            <a:r>
              <a:rPr lang="it-IT" b="1" dirty="0" err="1"/>
              <a:t>but</a:t>
            </a:r>
            <a:r>
              <a:rPr lang="it-IT" b="1" dirty="0"/>
              <a:t> </a:t>
            </a:r>
            <a:r>
              <a:rPr lang="it-IT" b="1" dirty="0" err="1"/>
              <a:t>simultaneous</a:t>
            </a:r>
            <a:r>
              <a:rPr lang="it-IT" b="1" dirty="0"/>
              <a:t> </a:t>
            </a:r>
            <a:r>
              <a:rPr lang="it-IT" b="1" dirty="0" err="1"/>
              <a:t>fruition</a:t>
            </a:r>
            <a:r>
              <a:rPr lang="it-IT" b="1" dirty="0"/>
              <a:t> of the work.</a:t>
            </a:r>
          </a:p>
        </p:txBody>
      </p:sp>
      <p:pic>
        <p:nvPicPr>
          <p:cNvPr id="3" name="Immagine 2" descr="Immagine che contiene testo, schermata, grafica, Elementi grafici&#10;&#10;Descrizione generata automaticamente">
            <a:extLst>
              <a:ext uri="{FF2B5EF4-FFF2-40B4-BE49-F238E27FC236}">
                <a16:creationId xmlns:a16="http://schemas.microsoft.com/office/drawing/2014/main" id="{75B283FD-E882-7ADA-5E35-7ACE22E3A3F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20" b="10688"/>
          <a:stretch/>
        </p:blipFill>
        <p:spPr>
          <a:xfrm>
            <a:off x="9141767" y="349877"/>
            <a:ext cx="2465435" cy="152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85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>
          <a:xfrm>
            <a:off x="770238" y="11251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it-IT" sz="32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it-IT" sz="3200" b="1" dirty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it-IT" sz="3200" b="1" dirty="0" err="1">
                <a:solidFill>
                  <a:schemeClr val="accent2">
                    <a:lumMod val="75000"/>
                  </a:schemeClr>
                </a:solidFill>
              </a:rPr>
              <a:t>right</a:t>
            </a:r>
            <a:r>
              <a:rPr lang="it-IT" sz="3200" b="1" dirty="0">
                <a:solidFill>
                  <a:schemeClr val="accent2">
                    <a:lumMod val="75000"/>
                  </a:schemeClr>
                </a:solidFill>
              </a:rPr>
              <a:t> of </a:t>
            </a:r>
            <a:r>
              <a:rPr lang="it-IT" sz="3200" b="1" dirty="0" err="1">
                <a:solidFill>
                  <a:schemeClr val="accent2">
                    <a:lumMod val="75000"/>
                  </a:schemeClr>
                </a:solidFill>
              </a:rPr>
              <a:t>communication</a:t>
            </a:r>
            <a:r>
              <a:rPr lang="it-IT" sz="3200" b="1" dirty="0">
                <a:solidFill>
                  <a:schemeClr val="accent2">
                    <a:lumMod val="75000"/>
                  </a:schemeClr>
                </a:solidFill>
              </a:rPr>
              <a:t> to the public and the Making </a:t>
            </a:r>
            <a:r>
              <a:rPr lang="it-IT" sz="3200" b="1" dirty="0" err="1">
                <a:solidFill>
                  <a:schemeClr val="accent2">
                    <a:lumMod val="75000"/>
                  </a:schemeClr>
                </a:solidFill>
              </a:rPr>
              <a:t>available</a:t>
            </a:r>
            <a:r>
              <a:rPr lang="it-IT" sz="3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it-IT" sz="3200" b="1" dirty="0" err="1">
                <a:solidFill>
                  <a:schemeClr val="accent2">
                    <a:lumMod val="75000"/>
                  </a:schemeClr>
                </a:solidFill>
              </a:rPr>
              <a:t>Right</a:t>
            </a:r>
            <a:endParaRPr lang="it-IT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458" name="Segnaposto contenuto 2"/>
          <p:cNvSpPr>
            <a:spLocks noGrp="1"/>
          </p:cNvSpPr>
          <p:nvPr>
            <p:ph idx="1"/>
          </p:nvPr>
        </p:nvSpPr>
        <p:spPr>
          <a:xfrm>
            <a:off x="877330" y="2294756"/>
            <a:ext cx="9333470" cy="4525963"/>
          </a:xfrm>
        </p:spPr>
        <p:txBody>
          <a:bodyPr/>
          <a:lstStyle/>
          <a:p>
            <a:pPr>
              <a:buNone/>
            </a:pPr>
            <a:r>
              <a:rPr lang="en-US" sz="2400" b="1" dirty="0">
                <a:latin typeface="Calibri" charset="0"/>
              </a:rPr>
              <a:t>Art. 3 - </a:t>
            </a:r>
            <a:r>
              <a:rPr lang="en-US" sz="2400" b="1" dirty="0"/>
              <a:t>of the Information Society Directive 2001 </a:t>
            </a:r>
            <a:endParaRPr lang="en-US" sz="2400" b="1" dirty="0">
              <a:latin typeface="Calibri" charset="0"/>
            </a:endParaRPr>
          </a:p>
          <a:p>
            <a:pPr marL="457200" indent="-457200">
              <a:buAutoNum type="arabicPeriod"/>
            </a:pPr>
            <a:r>
              <a:rPr lang="en-US" sz="2400" dirty="0">
                <a:latin typeface="Calibri" charset="0"/>
              </a:rPr>
              <a:t>Member States shall provide authors with the exclusive right to </a:t>
            </a:r>
            <a:r>
              <a:rPr lang="en-US" sz="2400" dirty="0" err="1">
                <a:latin typeface="Calibri" charset="0"/>
              </a:rPr>
              <a:t>authorise</a:t>
            </a:r>
            <a:r>
              <a:rPr lang="en-US" sz="2400" dirty="0">
                <a:latin typeface="Calibri" charset="0"/>
              </a:rPr>
              <a:t> or prohibit any </a:t>
            </a:r>
            <a:r>
              <a:rPr lang="en-US" sz="2400" b="1" dirty="0">
                <a:solidFill>
                  <a:srgbClr val="C00000"/>
                </a:solidFill>
                <a:latin typeface="Calibri" charset="0"/>
              </a:rPr>
              <a:t>communication to the public of their works, by wire or wireless means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alibri" charset="0"/>
              </a:rPr>
              <a:t>		    </a:t>
            </a:r>
            <a:r>
              <a:rPr lang="en-US" sz="4800" b="1" dirty="0">
                <a:solidFill>
                  <a:srgbClr val="C00000"/>
                </a:solidFill>
                <a:latin typeface="Calibri" charset="0"/>
              </a:rPr>
              <a:t>☎️ 📲 📺 📻 📡</a:t>
            </a:r>
            <a:endParaRPr lang="en-US" sz="4800" dirty="0">
              <a:latin typeface="Calibri" charset="0"/>
            </a:endParaRPr>
          </a:p>
          <a:p>
            <a:pPr marL="457200" indent="-457200">
              <a:buAutoNum type="arabicPeriod"/>
            </a:pPr>
            <a:r>
              <a:rPr lang="en-US" sz="2400" dirty="0">
                <a:latin typeface="Calibri" charset="0"/>
              </a:rPr>
              <a:t>… including the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alibri" charset="0"/>
              </a:rPr>
              <a:t>making available to the public of their works </a:t>
            </a:r>
            <a:r>
              <a:rPr lang="en-US" sz="2400" b="1" dirty="0">
                <a:latin typeface="Calibri" charset="0"/>
              </a:rPr>
              <a:t>in such a way that members of the public may </a:t>
            </a:r>
            <a:r>
              <a:rPr lang="en-US" sz="2400" b="1" i="1" dirty="0">
                <a:solidFill>
                  <a:schemeClr val="accent3">
                    <a:lumMod val="75000"/>
                  </a:schemeClr>
                </a:solidFill>
                <a:latin typeface="Calibri" charset="0"/>
              </a:rPr>
              <a:t>access</a:t>
            </a:r>
            <a:r>
              <a:rPr lang="en-US" sz="2400" b="1" dirty="0">
                <a:latin typeface="Calibri" charset="0"/>
              </a:rPr>
              <a:t> them </a:t>
            </a:r>
            <a:r>
              <a:rPr lang="en-US" sz="2400" b="1" i="1" dirty="0">
                <a:solidFill>
                  <a:schemeClr val="accent3">
                    <a:lumMod val="75000"/>
                  </a:schemeClr>
                </a:solidFill>
                <a:latin typeface="Calibri" charset="0"/>
              </a:rPr>
              <a:t>from a place and at a time individually chosen </a:t>
            </a:r>
            <a:r>
              <a:rPr lang="en-US" sz="2400" b="1" dirty="0">
                <a:latin typeface="Calibri" charset="0"/>
              </a:rPr>
              <a:t>by them. </a:t>
            </a:r>
            <a:r>
              <a:rPr lang="en-US" sz="2400" dirty="0">
                <a:latin typeface="Calibri" charset="0"/>
              </a:rPr>
              <a:t>[…]</a:t>
            </a:r>
          </a:p>
          <a:p>
            <a:pPr marL="0" indent="0">
              <a:buNone/>
            </a:pPr>
            <a:r>
              <a:rPr lang="en-US" sz="2400" dirty="0">
                <a:latin typeface="Calibri" charset="0"/>
              </a:rPr>
              <a:t>                                                </a:t>
            </a:r>
            <a:r>
              <a:rPr lang="en-US" sz="4400" dirty="0">
                <a:latin typeface="Calibri" charset="0"/>
              </a:rPr>
              <a:t>👩🏻‍💻💻👨🏼‍💻</a:t>
            </a:r>
            <a:endParaRPr lang="en-US" sz="2400" dirty="0">
              <a:latin typeface="Calibri" charset="0"/>
            </a:endParaRPr>
          </a:p>
          <a:p>
            <a:pPr>
              <a:buFont typeface="Arial" charset="0"/>
              <a:buNone/>
            </a:pPr>
            <a:endParaRPr lang="it-IT" sz="1200" dirty="0">
              <a:latin typeface="Calibri" charset="0"/>
            </a:endParaRPr>
          </a:p>
        </p:txBody>
      </p:sp>
      <p:pic>
        <p:nvPicPr>
          <p:cNvPr id="19459" name="Immagin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406728"/>
            <a:ext cx="14859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umetto 2 5"/>
          <p:cNvSpPr/>
          <p:nvPr/>
        </p:nvSpPr>
        <p:spPr>
          <a:xfrm>
            <a:off x="8614258" y="3182242"/>
            <a:ext cx="2053743" cy="1008112"/>
          </a:xfrm>
          <a:prstGeom prst="wedgeRoundRectCallout">
            <a:avLst>
              <a:gd name="adj1" fmla="val -88650"/>
              <a:gd name="adj2" fmla="val 18941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/>
              <a:t>The public </a:t>
            </a:r>
            <a:r>
              <a:rPr lang="it-IT" sz="1400" b="1" dirty="0" err="1"/>
              <a:t>is</a:t>
            </a:r>
            <a:r>
              <a:rPr lang="it-IT" sz="1400" b="1" dirty="0"/>
              <a:t> </a:t>
            </a:r>
            <a:r>
              <a:rPr lang="it-IT" sz="1400" b="1" dirty="0" err="1"/>
              <a:t>not</a:t>
            </a:r>
            <a:r>
              <a:rPr lang="it-IT" sz="1400" b="1" dirty="0"/>
              <a:t> </a:t>
            </a:r>
            <a:r>
              <a:rPr lang="it-IT" sz="1400" b="1" dirty="0" err="1"/>
              <a:t>present</a:t>
            </a:r>
            <a:r>
              <a:rPr lang="it-IT" sz="1400" b="1" dirty="0"/>
              <a:t>: </a:t>
            </a:r>
            <a:r>
              <a:rPr lang="it-IT" sz="1400" b="1" dirty="0" err="1"/>
              <a:t>distant</a:t>
            </a:r>
            <a:r>
              <a:rPr lang="it-IT" sz="1400" b="1" dirty="0"/>
              <a:t> </a:t>
            </a:r>
            <a:r>
              <a:rPr lang="it-IT" sz="1400" b="1" dirty="0" err="1"/>
              <a:t>fruition</a:t>
            </a:r>
            <a:r>
              <a:rPr lang="it-IT" sz="1400" b="1" dirty="0"/>
              <a:t> of the work </a:t>
            </a:r>
            <a:r>
              <a:rPr lang="it-IT" sz="1400" b="1" dirty="0" err="1"/>
              <a:t>but</a:t>
            </a:r>
            <a:r>
              <a:rPr lang="it-IT" sz="1400" b="1" dirty="0"/>
              <a:t> </a:t>
            </a:r>
            <a:r>
              <a:rPr lang="it-IT" sz="1400" b="1" dirty="0" err="1"/>
              <a:t>simultaneous</a:t>
            </a:r>
            <a:r>
              <a:rPr lang="it-IT" sz="1400" b="1" dirty="0"/>
              <a:t>.</a:t>
            </a:r>
          </a:p>
        </p:txBody>
      </p:sp>
      <p:pic>
        <p:nvPicPr>
          <p:cNvPr id="3" name="Immagine 2" descr="Immagine che contiene testo, schermata, grafica, Elementi grafici&#10;&#10;Descrizione generata automaticamente">
            <a:extLst>
              <a:ext uri="{FF2B5EF4-FFF2-40B4-BE49-F238E27FC236}">
                <a16:creationId xmlns:a16="http://schemas.microsoft.com/office/drawing/2014/main" id="{75B283FD-E882-7ADA-5E35-7ACE22E3A3F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20" b="10688"/>
          <a:stretch/>
        </p:blipFill>
        <p:spPr>
          <a:xfrm>
            <a:off x="9107280" y="285374"/>
            <a:ext cx="2589420" cy="1605210"/>
          </a:xfrm>
          <a:prstGeom prst="rect">
            <a:avLst/>
          </a:prstGeom>
        </p:spPr>
      </p:pic>
      <p:sp>
        <p:nvSpPr>
          <p:cNvPr id="2" name="Fumetto 2 1">
            <a:extLst>
              <a:ext uri="{FF2B5EF4-FFF2-40B4-BE49-F238E27FC236}">
                <a16:creationId xmlns:a16="http://schemas.microsoft.com/office/drawing/2014/main" id="{6799DEDA-99E6-C03F-3B7C-65FD4E70C147}"/>
              </a:ext>
            </a:extLst>
          </p:cNvPr>
          <p:cNvSpPr/>
          <p:nvPr/>
        </p:nvSpPr>
        <p:spPr>
          <a:xfrm>
            <a:off x="8614258" y="5706244"/>
            <a:ext cx="2053743" cy="1008112"/>
          </a:xfrm>
          <a:prstGeom prst="wedgeRoundRectCallout">
            <a:avLst>
              <a:gd name="adj1" fmla="val -116620"/>
              <a:gd name="adj2" fmla="val -15945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err="1"/>
              <a:t>Distant</a:t>
            </a:r>
            <a:r>
              <a:rPr lang="it-IT" sz="1400" b="1" dirty="0"/>
              <a:t> public;</a:t>
            </a:r>
          </a:p>
          <a:p>
            <a:pPr algn="ctr"/>
            <a:r>
              <a:rPr lang="it-IT" sz="1400" b="1" dirty="0" err="1"/>
              <a:t>individualized</a:t>
            </a:r>
            <a:r>
              <a:rPr lang="it-IT" sz="1400" b="1" dirty="0"/>
              <a:t> </a:t>
            </a:r>
            <a:r>
              <a:rPr lang="it-IT" sz="1400" b="1" dirty="0" err="1"/>
              <a:t>fruition</a:t>
            </a:r>
            <a:r>
              <a:rPr lang="it-IT" sz="1400" b="1" dirty="0"/>
              <a:t> of the work;</a:t>
            </a:r>
          </a:p>
          <a:p>
            <a:pPr algn="ctr"/>
            <a:r>
              <a:rPr lang="it-IT" sz="1400" b="1" dirty="0" err="1"/>
              <a:t>not</a:t>
            </a:r>
            <a:r>
              <a:rPr lang="it-IT" sz="1400" b="1" dirty="0"/>
              <a:t> </a:t>
            </a:r>
            <a:r>
              <a:rPr lang="it-IT" sz="1400" b="1" dirty="0" err="1"/>
              <a:t>simultaneous</a:t>
            </a:r>
            <a:endParaRPr lang="it-IT" sz="1400" b="1" dirty="0"/>
          </a:p>
        </p:txBody>
      </p:sp>
    </p:spTree>
    <p:extLst>
      <p:ext uri="{BB962C8B-B14F-4D97-AF65-F5344CB8AC3E}">
        <p14:creationId xmlns:p14="http://schemas.microsoft.com/office/powerpoint/2010/main" val="90166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726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Tema di Office</vt:lpstr>
      <vt:lpstr>    Copyright exclusive rights: from the analogue to the digital environment</vt:lpstr>
      <vt:lpstr>    Right of Reproduction.</vt:lpstr>
      <vt:lpstr> Right to Authorize Distribution</vt:lpstr>
      <vt:lpstr>   Distribution right and  the principle of exhaustion</vt:lpstr>
      <vt:lpstr>  The Public Performance Right (unharmonized)</vt:lpstr>
      <vt:lpstr> The right of communication to the public</vt:lpstr>
      <vt:lpstr> The right of communication to the public and the Making available Right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Copyright’s exclusive faculties: from the analogue to the digital environment</dc:title>
  <dc:creator>Emanuela Arezzo</dc:creator>
  <cp:lastModifiedBy>Francesca De Luca</cp:lastModifiedBy>
  <cp:revision>3</cp:revision>
  <dcterms:created xsi:type="dcterms:W3CDTF">2024-04-30T08:05:21Z</dcterms:created>
  <dcterms:modified xsi:type="dcterms:W3CDTF">2024-05-28T11:06:31Z</dcterms:modified>
</cp:coreProperties>
</file>